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660" r:id="rId1"/>
  </p:sldMasterIdLst>
  <p:notesMasterIdLst>
    <p:notesMasterId r:id="rId22"/>
  </p:notesMasterIdLst>
  <p:sldIdLst>
    <p:sldId id="265" r:id="rId2"/>
    <p:sldId id="277" r:id="rId3"/>
    <p:sldId id="281" r:id="rId4"/>
    <p:sldId id="279" r:id="rId5"/>
    <p:sldId id="278" r:id="rId6"/>
    <p:sldId id="264" r:id="rId7"/>
    <p:sldId id="259" r:id="rId8"/>
    <p:sldId id="260" r:id="rId9"/>
    <p:sldId id="261" r:id="rId10"/>
    <p:sldId id="258" r:id="rId11"/>
    <p:sldId id="267" r:id="rId12"/>
    <p:sldId id="256" r:id="rId13"/>
    <p:sldId id="266" r:id="rId14"/>
    <p:sldId id="268" r:id="rId15"/>
    <p:sldId id="282" r:id="rId16"/>
    <p:sldId id="257" r:id="rId17"/>
    <p:sldId id="274" r:id="rId18"/>
    <p:sldId id="270" r:id="rId19"/>
    <p:sldId id="27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B5578-94F3-9DEE-3534-8FBA9C3E742F}" v="8" dt="2023-03-08T11:02:36.583"/>
    <p1510:client id="{68488FFA-FB50-B04D-908E-C525C9B8E7D7}" v="2328" dt="2023-03-09T08:40:11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>
      <p:cViewPr varScale="1">
        <p:scale>
          <a:sx n="65" d="100"/>
          <a:sy n="65" d="100"/>
        </p:scale>
        <p:origin x="24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tableStyles" Target="tableStyles.xml" Id="rId26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theme" Target="theme/theme1.xml" Id="rId25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viewProps" Target="viewProps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presProps" Target="presProps.xml" Id="rId23" /><Relationship Type="http://schemas.microsoft.com/office/2015/10/relationships/revisionInfo" Target="revisionInfo.xml" Id="rId28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notesMaster" Target="notesMasters/notesMaster1.xml" Id="rId22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F9A59-95B8-44B1-B46D-40AF14519D2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B679F221-2E7C-4DD3-B00A-8404A68236D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aseline="0"/>
            <a:t>THE IDEA BEHIND </a:t>
          </a:r>
          <a:r>
            <a:rPr lang="it-IT" b="1" baseline="0"/>
            <a:t>DHES</a:t>
          </a:r>
          <a:endParaRPr lang="en-US"/>
        </a:p>
      </dgm:t>
    </dgm:pt>
    <dgm:pt modelId="{94AC42F9-2B3D-46A6-A1E5-B800E7A69963}" type="parTrans" cxnId="{99080443-B4C4-4468-8EBC-068AE7F6C996}">
      <dgm:prSet/>
      <dgm:spPr/>
      <dgm:t>
        <a:bodyPr/>
        <a:lstStyle/>
        <a:p>
          <a:endParaRPr lang="en-US"/>
        </a:p>
      </dgm:t>
    </dgm:pt>
    <dgm:pt modelId="{844331DE-2B8C-413C-84FB-F7BCECDC650D}" type="sibTrans" cxnId="{99080443-B4C4-4468-8EBC-068AE7F6C996}">
      <dgm:prSet/>
      <dgm:spPr/>
      <dgm:t>
        <a:bodyPr/>
        <a:lstStyle/>
        <a:p>
          <a:endParaRPr lang="en-US"/>
        </a:p>
      </dgm:t>
    </dgm:pt>
    <dgm:pt modelId="{8169990C-BE59-4896-9657-81212A521D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aseline="0"/>
            <a:t>HARDWARE SIDE                                           </a:t>
          </a:r>
          <a:endParaRPr lang="en-US"/>
        </a:p>
      </dgm:t>
    </dgm:pt>
    <dgm:pt modelId="{A90B1173-9A84-494B-9C31-A6B0D3B9F2A7}" type="parTrans" cxnId="{C83DA3D6-E128-4EEB-A9C9-F0837A7614A6}">
      <dgm:prSet/>
      <dgm:spPr/>
      <dgm:t>
        <a:bodyPr/>
        <a:lstStyle/>
        <a:p>
          <a:endParaRPr lang="en-US"/>
        </a:p>
      </dgm:t>
    </dgm:pt>
    <dgm:pt modelId="{C68D4E19-7C47-48AF-9D42-D25A816018B5}" type="sibTrans" cxnId="{C83DA3D6-E128-4EEB-A9C9-F0837A7614A6}">
      <dgm:prSet/>
      <dgm:spPr/>
      <dgm:t>
        <a:bodyPr/>
        <a:lstStyle/>
        <a:p>
          <a:endParaRPr lang="en-US"/>
        </a:p>
      </dgm:t>
    </dgm:pt>
    <dgm:pt modelId="{2B0520C7-11D4-4538-A34A-961CADC2BB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aseline="0"/>
            <a:t>SOFTWARE DEVELOPMENT</a:t>
          </a:r>
          <a:endParaRPr lang="en-US"/>
        </a:p>
      </dgm:t>
    </dgm:pt>
    <dgm:pt modelId="{1C64AB70-FD14-4594-8B7B-89236282152A}" type="parTrans" cxnId="{23C36B97-1509-4DF5-9193-78FA6CE3EE89}">
      <dgm:prSet/>
      <dgm:spPr/>
      <dgm:t>
        <a:bodyPr/>
        <a:lstStyle/>
        <a:p>
          <a:endParaRPr lang="en-US"/>
        </a:p>
      </dgm:t>
    </dgm:pt>
    <dgm:pt modelId="{E3AE044D-7B05-49F4-8971-EFAF1AAB56DD}" type="sibTrans" cxnId="{23C36B97-1509-4DF5-9193-78FA6CE3EE89}">
      <dgm:prSet/>
      <dgm:spPr/>
      <dgm:t>
        <a:bodyPr/>
        <a:lstStyle/>
        <a:p>
          <a:endParaRPr lang="en-US"/>
        </a:p>
      </dgm:t>
    </dgm:pt>
    <dgm:pt modelId="{4205C05A-360B-45E1-9CF9-345DD899CA70}" type="pres">
      <dgm:prSet presAssocID="{D4CF9A59-95B8-44B1-B46D-40AF14519D23}" presName="root" presStyleCnt="0">
        <dgm:presLayoutVars>
          <dgm:dir/>
          <dgm:resizeHandles val="exact"/>
        </dgm:presLayoutVars>
      </dgm:prSet>
      <dgm:spPr/>
    </dgm:pt>
    <dgm:pt modelId="{3BA2B6F9-933F-4DCB-936D-8B4E92E56151}" type="pres">
      <dgm:prSet presAssocID="{B679F221-2E7C-4DD3-B00A-8404A68236D9}" presName="compNode" presStyleCnt="0"/>
      <dgm:spPr/>
    </dgm:pt>
    <dgm:pt modelId="{35C6D53D-0C5A-4CB9-95F5-9DD5F7B3E859}" type="pres">
      <dgm:prSet presAssocID="{B679F221-2E7C-4DD3-B00A-8404A68236D9}" presName="iconBgRect" presStyleLbl="bgShp" presStyleIdx="0" presStyleCnt="3"/>
      <dgm:spPr/>
    </dgm:pt>
    <dgm:pt modelId="{A27AD895-08F4-4AC4-9599-F612737A44DD}" type="pres">
      <dgm:prSet presAssocID="{B679F221-2E7C-4DD3-B00A-8404A68236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97CC3BF7-70E3-4D6A-ADF7-CE0BE702120C}" type="pres">
      <dgm:prSet presAssocID="{B679F221-2E7C-4DD3-B00A-8404A68236D9}" presName="spaceRect" presStyleCnt="0"/>
      <dgm:spPr/>
    </dgm:pt>
    <dgm:pt modelId="{9B73BB0F-450B-4B48-81EA-33A58FD4A50C}" type="pres">
      <dgm:prSet presAssocID="{B679F221-2E7C-4DD3-B00A-8404A68236D9}" presName="textRect" presStyleLbl="revTx" presStyleIdx="0" presStyleCnt="3">
        <dgm:presLayoutVars>
          <dgm:chMax val="1"/>
          <dgm:chPref val="1"/>
        </dgm:presLayoutVars>
      </dgm:prSet>
      <dgm:spPr/>
    </dgm:pt>
    <dgm:pt modelId="{C55F2010-1FC4-4203-9D3D-27DE30F8B8AC}" type="pres">
      <dgm:prSet presAssocID="{844331DE-2B8C-413C-84FB-F7BCECDC650D}" presName="sibTrans" presStyleCnt="0"/>
      <dgm:spPr/>
    </dgm:pt>
    <dgm:pt modelId="{FEF1A61F-C22E-413A-A655-F50808860B9B}" type="pres">
      <dgm:prSet presAssocID="{8169990C-BE59-4896-9657-81212A521DDE}" presName="compNode" presStyleCnt="0"/>
      <dgm:spPr/>
    </dgm:pt>
    <dgm:pt modelId="{327CF95E-0755-4473-8593-D3511649B348}" type="pres">
      <dgm:prSet presAssocID="{8169990C-BE59-4896-9657-81212A521DDE}" presName="iconBgRect" presStyleLbl="bgShp" presStyleIdx="1" presStyleCnt="3"/>
      <dgm:spPr/>
    </dgm:pt>
    <dgm:pt modelId="{ECC107E6-8446-42D0-AE99-3C9734216B5B}" type="pres">
      <dgm:prSet presAssocID="{8169990C-BE59-4896-9657-81212A521D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D4F2425-28D8-4F9A-BBCE-009713CD6C6E}" type="pres">
      <dgm:prSet presAssocID="{8169990C-BE59-4896-9657-81212A521DDE}" presName="spaceRect" presStyleCnt="0"/>
      <dgm:spPr/>
    </dgm:pt>
    <dgm:pt modelId="{F894A70A-AB9F-414E-829B-C0379A9A9AE8}" type="pres">
      <dgm:prSet presAssocID="{8169990C-BE59-4896-9657-81212A521DDE}" presName="textRect" presStyleLbl="revTx" presStyleIdx="1" presStyleCnt="3">
        <dgm:presLayoutVars>
          <dgm:chMax val="1"/>
          <dgm:chPref val="1"/>
        </dgm:presLayoutVars>
      </dgm:prSet>
      <dgm:spPr/>
    </dgm:pt>
    <dgm:pt modelId="{484662BF-E015-4F01-93ED-42C056D646B1}" type="pres">
      <dgm:prSet presAssocID="{C68D4E19-7C47-48AF-9D42-D25A816018B5}" presName="sibTrans" presStyleCnt="0"/>
      <dgm:spPr/>
    </dgm:pt>
    <dgm:pt modelId="{F6D0F018-52A6-4051-9582-D6CDC7A6E8FC}" type="pres">
      <dgm:prSet presAssocID="{2B0520C7-11D4-4538-A34A-961CADC2BBA1}" presName="compNode" presStyleCnt="0"/>
      <dgm:spPr/>
    </dgm:pt>
    <dgm:pt modelId="{6058BB9B-53F4-489F-B584-A87D762275F8}" type="pres">
      <dgm:prSet presAssocID="{2B0520C7-11D4-4538-A34A-961CADC2BBA1}" presName="iconBgRect" presStyleLbl="bgShp" presStyleIdx="2" presStyleCnt="3"/>
      <dgm:spPr/>
    </dgm:pt>
    <dgm:pt modelId="{C1EDCECF-7937-40C6-A15A-FE512BE30F49}" type="pres">
      <dgm:prSet presAssocID="{2B0520C7-11D4-4538-A34A-961CADC2BB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05AC4DD4-2FE7-4F0B-8CFA-D1BBF257CFB1}" type="pres">
      <dgm:prSet presAssocID="{2B0520C7-11D4-4538-A34A-961CADC2BBA1}" presName="spaceRect" presStyleCnt="0"/>
      <dgm:spPr/>
    </dgm:pt>
    <dgm:pt modelId="{A5411B68-DECD-4715-BE8C-1D8E5BA7B23D}" type="pres">
      <dgm:prSet presAssocID="{2B0520C7-11D4-4538-A34A-961CADC2BBA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080443-B4C4-4468-8EBC-068AE7F6C996}" srcId="{D4CF9A59-95B8-44B1-B46D-40AF14519D23}" destId="{B679F221-2E7C-4DD3-B00A-8404A68236D9}" srcOrd="0" destOrd="0" parTransId="{94AC42F9-2B3D-46A6-A1E5-B800E7A69963}" sibTransId="{844331DE-2B8C-413C-84FB-F7BCECDC650D}"/>
    <dgm:cxn modelId="{8652B192-5222-45D4-9C56-D3CA85DED679}" type="presOf" srcId="{2B0520C7-11D4-4538-A34A-961CADC2BBA1}" destId="{A5411B68-DECD-4715-BE8C-1D8E5BA7B23D}" srcOrd="0" destOrd="0" presId="urn:microsoft.com/office/officeart/2018/5/layout/IconCircleLabelList"/>
    <dgm:cxn modelId="{23C36B97-1509-4DF5-9193-78FA6CE3EE89}" srcId="{D4CF9A59-95B8-44B1-B46D-40AF14519D23}" destId="{2B0520C7-11D4-4538-A34A-961CADC2BBA1}" srcOrd="2" destOrd="0" parTransId="{1C64AB70-FD14-4594-8B7B-89236282152A}" sibTransId="{E3AE044D-7B05-49F4-8971-EFAF1AAB56DD}"/>
    <dgm:cxn modelId="{B823CB98-51BE-4E73-B34C-478B348999B4}" type="presOf" srcId="{D4CF9A59-95B8-44B1-B46D-40AF14519D23}" destId="{4205C05A-360B-45E1-9CF9-345DD899CA70}" srcOrd="0" destOrd="0" presId="urn:microsoft.com/office/officeart/2018/5/layout/IconCircleLabelList"/>
    <dgm:cxn modelId="{9A50ADA5-E967-424E-A0AC-D1F9BA85CFA8}" type="presOf" srcId="{8169990C-BE59-4896-9657-81212A521DDE}" destId="{F894A70A-AB9F-414E-829B-C0379A9A9AE8}" srcOrd="0" destOrd="0" presId="urn:microsoft.com/office/officeart/2018/5/layout/IconCircleLabelList"/>
    <dgm:cxn modelId="{C83DA3D6-E128-4EEB-A9C9-F0837A7614A6}" srcId="{D4CF9A59-95B8-44B1-B46D-40AF14519D23}" destId="{8169990C-BE59-4896-9657-81212A521DDE}" srcOrd="1" destOrd="0" parTransId="{A90B1173-9A84-494B-9C31-A6B0D3B9F2A7}" sibTransId="{C68D4E19-7C47-48AF-9D42-D25A816018B5}"/>
    <dgm:cxn modelId="{8C088FFD-6275-49FF-BB0D-723F150A6C4D}" type="presOf" srcId="{B679F221-2E7C-4DD3-B00A-8404A68236D9}" destId="{9B73BB0F-450B-4B48-81EA-33A58FD4A50C}" srcOrd="0" destOrd="0" presId="urn:microsoft.com/office/officeart/2018/5/layout/IconCircleLabelList"/>
    <dgm:cxn modelId="{AD83ED76-1CE6-4E68-A69B-5BCA0C547632}" type="presParOf" srcId="{4205C05A-360B-45E1-9CF9-345DD899CA70}" destId="{3BA2B6F9-933F-4DCB-936D-8B4E92E56151}" srcOrd="0" destOrd="0" presId="urn:microsoft.com/office/officeart/2018/5/layout/IconCircleLabelList"/>
    <dgm:cxn modelId="{689A3FA5-16F4-4BD7-934B-7504A4CD0538}" type="presParOf" srcId="{3BA2B6F9-933F-4DCB-936D-8B4E92E56151}" destId="{35C6D53D-0C5A-4CB9-95F5-9DD5F7B3E859}" srcOrd="0" destOrd="0" presId="urn:microsoft.com/office/officeart/2018/5/layout/IconCircleLabelList"/>
    <dgm:cxn modelId="{8F14ECC7-A2D1-4C71-B7E5-721EE0A7E578}" type="presParOf" srcId="{3BA2B6F9-933F-4DCB-936D-8B4E92E56151}" destId="{A27AD895-08F4-4AC4-9599-F612737A44DD}" srcOrd="1" destOrd="0" presId="urn:microsoft.com/office/officeart/2018/5/layout/IconCircleLabelList"/>
    <dgm:cxn modelId="{0D73DC9A-B41D-442B-80F3-866ECBE01DF2}" type="presParOf" srcId="{3BA2B6F9-933F-4DCB-936D-8B4E92E56151}" destId="{97CC3BF7-70E3-4D6A-ADF7-CE0BE702120C}" srcOrd="2" destOrd="0" presId="urn:microsoft.com/office/officeart/2018/5/layout/IconCircleLabelList"/>
    <dgm:cxn modelId="{8DD44374-4296-4FEA-8A68-E367A0110AF3}" type="presParOf" srcId="{3BA2B6F9-933F-4DCB-936D-8B4E92E56151}" destId="{9B73BB0F-450B-4B48-81EA-33A58FD4A50C}" srcOrd="3" destOrd="0" presId="urn:microsoft.com/office/officeart/2018/5/layout/IconCircleLabelList"/>
    <dgm:cxn modelId="{BD1D4176-1996-42E4-8B6F-5785B5D5F887}" type="presParOf" srcId="{4205C05A-360B-45E1-9CF9-345DD899CA70}" destId="{C55F2010-1FC4-4203-9D3D-27DE30F8B8AC}" srcOrd="1" destOrd="0" presId="urn:microsoft.com/office/officeart/2018/5/layout/IconCircleLabelList"/>
    <dgm:cxn modelId="{38135001-7034-43DA-B8B7-AA00BB217567}" type="presParOf" srcId="{4205C05A-360B-45E1-9CF9-345DD899CA70}" destId="{FEF1A61F-C22E-413A-A655-F50808860B9B}" srcOrd="2" destOrd="0" presId="urn:microsoft.com/office/officeart/2018/5/layout/IconCircleLabelList"/>
    <dgm:cxn modelId="{BEBF4A0B-645C-41C9-9DA2-39D9C76C9974}" type="presParOf" srcId="{FEF1A61F-C22E-413A-A655-F50808860B9B}" destId="{327CF95E-0755-4473-8593-D3511649B348}" srcOrd="0" destOrd="0" presId="urn:microsoft.com/office/officeart/2018/5/layout/IconCircleLabelList"/>
    <dgm:cxn modelId="{EB87426E-6067-49E0-A571-0F8C44FC71FE}" type="presParOf" srcId="{FEF1A61F-C22E-413A-A655-F50808860B9B}" destId="{ECC107E6-8446-42D0-AE99-3C9734216B5B}" srcOrd="1" destOrd="0" presId="urn:microsoft.com/office/officeart/2018/5/layout/IconCircleLabelList"/>
    <dgm:cxn modelId="{A0461F2F-D94C-49C5-903A-9A4F67253B4E}" type="presParOf" srcId="{FEF1A61F-C22E-413A-A655-F50808860B9B}" destId="{5D4F2425-28D8-4F9A-BBCE-009713CD6C6E}" srcOrd="2" destOrd="0" presId="urn:microsoft.com/office/officeart/2018/5/layout/IconCircleLabelList"/>
    <dgm:cxn modelId="{382F95A3-9660-4C40-8475-0C0D8826E38C}" type="presParOf" srcId="{FEF1A61F-C22E-413A-A655-F50808860B9B}" destId="{F894A70A-AB9F-414E-829B-C0379A9A9AE8}" srcOrd="3" destOrd="0" presId="urn:microsoft.com/office/officeart/2018/5/layout/IconCircleLabelList"/>
    <dgm:cxn modelId="{898A3F37-7E7A-492D-B0F9-A75A77F40A1D}" type="presParOf" srcId="{4205C05A-360B-45E1-9CF9-345DD899CA70}" destId="{484662BF-E015-4F01-93ED-42C056D646B1}" srcOrd="3" destOrd="0" presId="urn:microsoft.com/office/officeart/2018/5/layout/IconCircleLabelList"/>
    <dgm:cxn modelId="{7A64320A-8E0F-4864-953C-13701811FC27}" type="presParOf" srcId="{4205C05A-360B-45E1-9CF9-345DD899CA70}" destId="{F6D0F018-52A6-4051-9582-D6CDC7A6E8FC}" srcOrd="4" destOrd="0" presId="urn:microsoft.com/office/officeart/2018/5/layout/IconCircleLabelList"/>
    <dgm:cxn modelId="{0420BA52-D78C-4807-9458-D57E3D82A10F}" type="presParOf" srcId="{F6D0F018-52A6-4051-9582-D6CDC7A6E8FC}" destId="{6058BB9B-53F4-489F-B584-A87D762275F8}" srcOrd="0" destOrd="0" presId="urn:microsoft.com/office/officeart/2018/5/layout/IconCircleLabelList"/>
    <dgm:cxn modelId="{293C97FF-CDBD-4108-8747-16E4DE8B2E83}" type="presParOf" srcId="{F6D0F018-52A6-4051-9582-D6CDC7A6E8FC}" destId="{C1EDCECF-7937-40C6-A15A-FE512BE30F49}" srcOrd="1" destOrd="0" presId="urn:microsoft.com/office/officeart/2018/5/layout/IconCircleLabelList"/>
    <dgm:cxn modelId="{0A05E04C-71B3-4A61-B6AA-94312718DC09}" type="presParOf" srcId="{F6D0F018-52A6-4051-9582-D6CDC7A6E8FC}" destId="{05AC4DD4-2FE7-4F0B-8CFA-D1BBF257CFB1}" srcOrd="2" destOrd="0" presId="urn:microsoft.com/office/officeart/2018/5/layout/IconCircleLabelList"/>
    <dgm:cxn modelId="{222EB827-94F8-4898-B102-D4D58AE69660}" type="presParOf" srcId="{F6D0F018-52A6-4051-9582-D6CDC7A6E8FC}" destId="{A5411B68-DECD-4715-BE8C-1D8E5BA7B23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6D53D-0C5A-4CB9-95F5-9DD5F7B3E859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AD895-08F4-4AC4-9599-F612737A44DD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3BB0F-450B-4B48-81EA-33A58FD4A50C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500" kern="1200" baseline="0"/>
            <a:t>THE IDEA BEHIND </a:t>
          </a:r>
          <a:r>
            <a:rPr lang="it-IT" sz="2500" b="1" kern="1200" baseline="0"/>
            <a:t>DHES</a:t>
          </a:r>
          <a:endParaRPr lang="en-US" sz="2500" kern="1200"/>
        </a:p>
      </dsp:txBody>
      <dsp:txXfrm>
        <a:off x="89662" y="2555700"/>
        <a:ext cx="2812500" cy="720000"/>
      </dsp:txXfrm>
    </dsp:sp>
    <dsp:sp modelId="{327CF95E-0755-4473-8593-D3511649B348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107E6-8446-42D0-AE99-3C9734216B5B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4A70A-AB9F-414E-829B-C0379A9A9AE8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500" kern="1200" baseline="0"/>
            <a:t>HARDWARE SIDE                                           </a:t>
          </a:r>
          <a:endParaRPr lang="en-US" sz="2500" kern="1200"/>
        </a:p>
      </dsp:txBody>
      <dsp:txXfrm>
        <a:off x="3394350" y="2555700"/>
        <a:ext cx="2812500" cy="720000"/>
      </dsp:txXfrm>
    </dsp:sp>
    <dsp:sp modelId="{6058BB9B-53F4-489F-B584-A87D762275F8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DCECF-7937-40C6-A15A-FE512BE30F49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11B68-DECD-4715-BE8C-1D8E5BA7B23D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500" kern="1200" baseline="0"/>
            <a:t>SOFTWARE DEVELOPMENT</a:t>
          </a:r>
          <a:endParaRPr lang="en-US" sz="2500" kern="1200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50CD1-599F-A742-AB25-7934AEB79573}" type="datetimeFigureOut">
              <a:rPr lang="it-IT" smtClean="0"/>
              <a:t>09/03/23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75A3F-1292-514A-9F80-A58E70093D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90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531FA6-3CD5-0440-A00D-4550ED150360}" type="datetime1">
              <a:rPr lang="it-IT" smtClean="0"/>
              <a:t>09/03/23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606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74AD2-97A6-4A40-A05D-DD2009D83B84}" type="datetime1">
              <a:rPr lang="it-IT" smtClean="0"/>
              <a:t>09/03/23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8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9F6B-53DD-A441-B238-6EDE529275FE}" type="datetime1">
              <a:rPr lang="it-IT" smtClean="0"/>
              <a:t>09/03/23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9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6D1E-C9A6-044E-A31C-3F8FC2A78CCB}" type="datetime1">
              <a:rPr lang="it-IT" smtClean="0"/>
              <a:t>09/03/23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D7C828-E179-DF4B-AEDB-E7EBB6414238}" type="datetime1">
              <a:rPr lang="it-IT" smtClean="0"/>
              <a:t>09/03/23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7270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A3F-9C01-6C44-9278-D4EC16BF5119}" type="datetime1">
              <a:rPr lang="it-IT" smtClean="0"/>
              <a:t>09/03/23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2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26FF4-3F64-B747-A9EE-CF32D5543A7D}" type="datetime1">
              <a:rPr lang="it-IT" smtClean="0"/>
              <a:t>09/03/23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3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1F3A-C3DE-8844-A126-928BB712BA33}" type="datetime1">
              <a:rPr lang="it-IT" smtClean="0"/>
              <a:t>09/03/23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4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2FB4-EADB-CC40-A492-6D427CE4188C}" type="datetime1">
              <a:rPr lang="it-IT" smtClean="0"/>
              <a:t>09/03/23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8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3E0C38-00DD-3A4E-A012-ACCF8FAE30CD}" type="datetime1">
              <a:rPr lang="it-IT" smtClean="0"/>
              <a:t>09/03/23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647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4AB17C-BD49-004E-AB84-1FEF11D55FFE}" type="datetime1">
              <a:rPr lang="it-IT" smtClean="0"/>
              <a:t>09/03/23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344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22DD53B-C787-5841-9EC0-6459DF903ECE}" type="datetime1">
              <a:rPr lang="it-IT" smtClean="0"/>
              <a:t>09/03/23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878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C5C44-2526-A8AA-3572-20103572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407" y="1480931"/>
            <a:ext cx="5727329" cy="1086238"/>
          </a:xfrm>
        </p:spPr>
        <p:txBody>
          <a:bodyPr>
            <a:normAutofit/>
          </a:bodyPr>
          <a:lstStyle/>
          <a:p>
            <a:pPr algn="l"/>
            <a:r>
              <a:rPr lang="it-IT" sz="6000" b="1">
                <a:solidFill>
                  <a:srgbClr val="42E95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6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DHES</a:t>
            </a:r>
            <a:endParaRPr lang="it-IT" sz="8800">
              <a:solidFill>
                <a:schemeClr val="accent4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275933-9C30-0FE4-576C-90EC49246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93076" y="2802836"/>
            <a:ext cx="8249812" cy="3088252"/>
          </a:xfrm>
        </p:spPr>
        <p:txBody>
          <a:bodyPr>
            <a:normAutofit/>
          </a:bodyPr>
          <a:lstStyle/>
          <a:p>
            <a:pPr marL="3125699" indent="-342900" algn="l" rtl="0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chemeClr val="bg2">
                    <a:lumMod val="10000"/>
                  </a:schemeClr>
                </a:solidFill>
                <a:effectLst/>
                <a:latin typeface="Montserrat" pitchFamily="2" charset="77"/>
              </a:rPr>
              <a:t> </a:t>
            </a:r>
            <a:r>
              <a:rPr lang="it-IT" sz="2300" b="1" i="0" u="none" strike="noStrike">
                <a:solidFill>
                  <a:srgbClr val="42E958"/>
                </a:solidFill>
                <a:effectLst/>
                <a:latin typeface="Montserrat" pitchFamily="2" charset="77"/>
              </a:rPr>
              <a:t>D</a:t>
            </a:r>
            <a:r>
              <a:rPr lang="it-IT" sz="2300" b="0" i="0" u="none" strike="noStrike">
                <a:solidFill>
                  <a:schemeClr val="bg2">
                    <a:lumMod val="10000"/>
                  </a:schemeClr>
                </a:solidFill>
                <a:effectLst/>
                <a:latin typeface="Montserrat" pitchFamily="2" charset="77"/>
              </a:rPr>
              <a:t>OMOTIC</a:t>
            </a:r>
          </a:p>
          <a:p>
            <a:pPr marL="3125699" indent="-342900" algn="l" rtl="0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chemeClr val="bg2">
                    <a:lumMod val="10000"/>
                  </a:schemeClr>
                </a:solidFill>
                <a:effectLst/>
                <a:latin typeface="Montserrat" pitchFamily="2" charset="77"/>
              </a:rPr>
              <a:t> </a:t>
            </a:r>
            <a:r>
              <a:rPr lang="it-IT" sz="2300" b="1" i="0" u="none" strike="noStrike">
                <a:solidFill>
                  <a:srgbClr val="42E958"/>
                </a:solidFill>
                <a:effectLst/>
                <a:latin typeface="Montserrat" pitchFamily="2" charset="77"/>
              </a:rPr>
              <a:t>H</a:t>
            </a:r>
            <a:r>
              <a:rPr lang="it-IT" sz="2300" b="0" i="0" u="none" strike="noStrike">
                <a:solidFill>
                  <a:schemeClr val="bg2">
                    <a:lumMod val="10000"/>
                  </a:schemeClr>
                </a:solidFill>
                <a:effectLst/>
                <a:latin typeface="Montserrat" pitchFamily="2" charset="77"/>
              </a:rPr>
              <a:t>OUSE FOCUSED ON</a:t>
            </a:r>
          </a:p>
          <a:p>
            <a:pPr marL="3125699" indent="-342900" algn="l" rtl="0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chemeClr val="bg2">
                    <a:lumMod val="10000"/>
                  </a:schemeClr>
                </a:solidFill>
                <a:effectLst/>
                <a:latin typeface="Montserrat" pitchFamily="2" charset="77"/>
              </a:rPr>
              <a:t> </a:t>
            </a:r>
            <a:r>
              <a:rPr lang="it-IT" sz="2300" b="1" i="0" u="none" strike="noStrike">
                <a:solidFill>
                  <a:srgbClr val="42E958"/>
                </a:solidFill>
                <a:effectLst/>
                <a:latin typeface="Montserrat" pitchFamily="2" charset="77"/>
              </a:rPr>
              <a:t>E</a:t>
            </a:r>
            <a:r>
              <a:rPr lang="it-IT" sz="2300" b="0" i="0" u="none" strike="noStrike">
                <a:solidFill>
                  <a:schemeClr val="bg2">
                    <a:lumMod val="10000"/>
                  </a:schemeClr>
                </a:solidFill>
                <a:effectLst/>
                <a:latin typeface="Montserrat" pitchFamily="2" charset="77"/>
              </a:rPr>
              <a:t>NERGY </a:t>
            </a:r>
          </a:p>
          <a:p>
            <a:pPr marL="3125699" indent="-342900" algn="l" rtl="0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chemeClr val="bg2">
                    <a:lumMod val="10000"/>
                  </a:schemeClr>
                </a:solidFill>
                <a:effectLst/>
                <a:latin typeface="Montserrat" pitchFamily="2" charset="77"/>
              </a:rPr>
              <a:t> </a:t>
            </a:r>
            <a:r>
              <a:rPr lang="it-IT" sz="2300" b="1" i="0" u="none" strike="noStrike">
                <a:solidFill>
                  <a:srgbClr val="42E958"/>
                </a:solidFill>
                <a:effectLst/>
                <a:latin typeface="Montserrat" pitchFamily="2" charset="77"/>
              </a:rPr>
              <a:t>S</a:t>
            </a:r>
            <a:r>
              <a:rPr lang="it-IT" sz="2300" b="0" i="0" u="none" strike="noStrike">
                <a:solidFill>
                  <a:schemeClr val="bg2">
                    <a:lumMod val="10000"/>
                  </a:schemeClr>
                </a:solidFill>
                <a:effectLst/>
                <a:latin typeface="Montserrat" pitchFamily="2" charset="77"/>
              </a:rPr>
              <a:t>AVING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it-IT" sz="230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endParaRPr lang="it-IT"/>
          </a:p>
        </p:txBody>
      </p:sp>
      <p:pic>
        <p:nvPicPr>
          <p:cNvPr id="4" name="Picture 130" descr="A midsection of a person holding a miniature house">
            <a:extLst>
              <a:ext uri="{FF2B5EF4-FFF2-40B4-BE49-F238E27FC236}">
                <a16:creationId xmlns:a16="http://schemas.microsoft.com/office/drawing/2014/main" id="{93D7AEB9-4668-16E4-7334-EED4EC1D4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5" r="27780" b="-1"/>
          <a:stretch/>
        </p:blipFill>
        <p:spPr>
          <a:xfrm>
            <a:off x="7550980" y="10"/>
            <a:ext cx="4637843" cy="68579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2AA3C0-1F02-EB4B-D1C2-544B8720EC57}"/>
              </a:ext>
            </a:extLst>
          </p:cNvPr>
          <p:cNvSpPr txBox="1"/>
          <p:nvPr/>
        </p:nvSpPr>
        <p:spPr>
          <a:xfrm>
            <a:off x="220717" y="6227814"/>
            <a:ext cx="463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Leonardo Pedretti &amp; Giulia Casarini</a:t>
            </a:r>
          </a:p>
          <a:p>
            <a:r>
              <a:rPr lang="it-IT" i="1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IOT’s</a:t>
            </a:r>
            <a:r>
              <a:rPr lang="it-IT" i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Course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E54638-1B6B-8CB8-2A7F-5DE0CFF8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smtClean="0"/>
              <a:pPr/>
              <a:t>0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35856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FEBB1F-508E-4ACE-A53B-525FFA07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687ADC4-1812-437A-97AA-230888706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6170E629-727E-4A2F-8228-0A71B67BD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6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F65211B-0734-71A0-71E3-2B169C598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8" y="1653731"/>
            <a:ext cx="9395269" cy="177526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it" sz="3500">
                <a:solidFill>
                  <a:schemeClr val="accent4"/>
                </a:solidFill>
                <a:latin typeface="Montserrat" pitchFamily="2" charset="77"/>
              </a:rPr>
              <a:t>IN WHICH WAY are </a:t>
            </a:r>
            <a:r>
              <a:rPr lang="it" sz="4900">
                <a:solidFill>
                  <a:schemeClr val="accent4"/>
                </a:solidFill>
                <a:latin typeface="Montserrat" pitchFamily="2" charset="77"/>
              </a:rPr>
              <a:t>TEMPERATURE, PRESENCE</a:t>
            </a:r>
            <a:r>
              <a:rPr lang="it-IT" sz="4900">
                <a:solidFill>
                  <a:schemeClr val="accent4"/>
                </a:solidFill>
                <a:latin typeface="Montserrat" pitchFamily="2" charset="77"/>
              </a:rPr>
              <a:t>, LIGHTS</a:t>
            </a:r>
            <a:r>
              <a:rPr lang="it" sz="4900">
                <a:solidFill>
                  <a:schemeClr val="accent4"/>
                </a:solidFill>
                <a:latin typeface="Montserrat" pitchFamily="2" charset="77"/>
              </a:rPr>
              <a:t> </a:t>
            </a:r>
            <a:r>
              <a:rPr lang="it" sz="3600">
                <a:solidFill>
                  <a:schemeClr val="accent4"/>
                </a:solidFill>
                <a:latin typeface="Montserrat" pitchFamily="2" charset="77"/>
              </a:rPr>
              <a:t>and</a:t>
            </a:r>
            <a:r>
              <a:rPr lang="it" sz="4900">
                <a:solidFill>
                  <a:schemeClr val="accent4"/>
                </a:solidFill>
                <a:latin typeface="Montserrat" pitchFamily="2" charset="77"/>
              </a:rPr>
              <a:t> WINDOWS </a:t>
            </a:r>
            <a:r>
              <a:rPr lang="en-US" sz="5400" b="1" kern="120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CONTROLLED</a:t>
            </a:r>
            <a:r>
              <a:rPr lang="it" sz="4900">
                <a:solidFill>
                  <a:schemeClr val="accent3">
                    <a:lumMod val="50000"/>
                  </a:schemeClr>
                </a:solidFill>
                <a:latin typeface="Montserrat" pitchFamily="2" charset="77"/>
              </a:rPr>
              <a:t> </a:t>
            </a:r>
            <a:r>
              <a:rPr lang="it" sz="3500">
                <a:solidFill>
                  <a:schemeClr val="accent4"/>
                </a:solidFill>
                <a:latin typeface="Montserrat" pitchFamily="2" charset="77"/>
              </a:rPr>
              <a:t>?</a:t>
            </a:r>
            <a:endParaRPr lang="en-US" sz="3500" cap="all">
              <a:solidFill>
                <a:schemeClr val="accent4"/>
              </a:solidFill>
              <a:latin typeface="Montserrat" pitchFamily="2" charset="77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279E4E-B188-65F8-719C-A25C3C1D60D0}"/>
              </a:ext>
            </a:extLst>
          </p:cNvPr>
          <p:cNvSpPr txBox="1"/>
          <p:nvPr/>
        </p:nvSpPr>
        <p:spPr>
          <a:xfrm>
            <a:off x="1887449" y="3756035"/>
            <a:ext cx="6993792" cy="215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7639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8"/>
              <a:buAutoNum type="arabicPeriod"/>
            </a:pPr>
            <a:r>
              <a:rPr lang="it-IT" sz="2300">
                <a:solidFill>
                  <a:srgbClr val="000000"/>
                </a:solidFill>
                <a:latin typeface="Montserrat" pitchFamily="2" charset="77"/>
              </a:rPr>
              <a:t>automatically by the appropriate sensors</a:t>
            </a:r>
          </a:p>
          <a:p>
            <a:pPr marL="457200" lvl="0" indent="-37639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8"/>
              <a:buAutoNum type="arabicPeriod"/>
            </a:pPr>
            <a:r>
              <a:rPr lang="it-IT" sz="2300">
                <a:solidFill>
                  <a:srgbClr val="000000"/>
                </a:solidFill>
                <a:latin typeface="Montserrat" pitchFamily="2" charset="77"/>
              </a:rPr>
              <a:t>by remote controller</a:t>
            </a:r>
          </a:p>
          <a:p>
            <a:pPr marL="457200" lvl="0" indent="-37639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8"/>
              <a:buAutoNum type="arabicPeriod"/>
            </a:pPr>
            <a:r>
              <a:rPr lang="it-IT" sz="2300">
                <a:solidFill>
                  <a:srgbClr val="000000"/>
                </a:solidFill>
                <a:latin typeface="Montserrat" pitchFamily="2" charset="77"/>
              </a:rPr>
              <a:t>by TELEGRAM application</a:t>
            </a:r>
          </a:p>
          <a:p>
            <a:pPr marL="457200" lvl="0" indent="-37639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8"/>
              <a:buAutoNum type="arabicPeriod"/>
            </a:pPr>
            <a:r>
              <a:rPr lang="it-IT" sz="2300">
                <a:solidFill>
                  <a:srgbClr val="000000"/>
                </a:solidFill>
                <a:latin typeface="Montserrat" pitchFamily="2" charset="77"/>
              </a:rPr>
              <a:t>Web Interface</a:t>
            </a:r>
          </a:p>
        </p:txBody>
      </p:sp>
      <p:pic>
        <p:nvPicPr>
          <p:cNvPr id="17" name="Google Shape;173;p18">
            <a:extLst>
              <a:ext uri="{FF2B5EF4-FFF2-40B4-BE49-F238E27FC236}">
                <a16:creationId xmlns:a16="http://schemas.microsoft.com/office/drawing/2014/main" id="{5302E385-DAF3-3B0B-93DE-3864979473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4079" y="3796679"/>
            <a:ext cx="1953926" cy="195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4B732C-05A9-DD1D-34EA-68C58B83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smtClean="0"/>
              <a:t>9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60366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C5C44-2526-A8AA-3572-20103572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185391"/>
            <a:ext cx="8361229" cy="1494748"/>
          </a:xfrm>
        </p:spPr>
        <p:txBody>
          <a:bodyPr/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4400" u="sng">
                <a:solidFill>
                  <a:schemeClr val="accent4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1) </a:t>
            </a:r>
            <a:r>
              <a:rPr lang="it-IT" sz="4000" u="sng">
                <a:solidFill>
                  <a:schemeClr val="accent4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automatically by the appropriate </a:t>
            </a:r>
            <a:r>
              <a:rPr lang="en-US" sz="4000" b="1" u="sng" kern="120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SENSORS</a:t>
            </a:r>
            <a:r>
              <a:rPr lang="it-IT" sz="3200">
                <a:solidFill>
                  <a:schemeClr val="accent3">
                    <a:lumMod val="50000"/>
                  </a:schemeClr>
                </a:solidFill>
                <a:latin typeface="Montserrat" pitchFamily="2" charset="77"/>
              </a:rPr>
              <a:t>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275933-9C30-0FE4-576C-90EC49246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0860" y="2779122"/>
            <a:ext cx="9017992" cy="2098226"/>
          </a:xfrm>
        </p:spPr>
        <p:txBody>
          <a:bodyPr>
            <a:no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-IT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if the movement sensor does not detect a presence </a:t>
            </a: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-IT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if the temperature sensor detects a too high or too low temperature</a:t>
            </a: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-IT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our system will divide the energy to be used according to a priority due to several factors </a:t>
            </a:r>
          </a:p>
          <a:p>
            <a:pPr>
              <a:lnSpc>
                <a:spcPct val="150000"/>
              </a:lnSpc>
            </a:pPr>
            <a:endParaRPr lang="it-IT">
              <a:solidFill>
                <a:schemeClr val="accent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580DF6-EDAB-3CDC-3778-3FEE881D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smtClean="0"/>
              <a:pPr/>
              <a:t>10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3545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C5C44-2526-A8AA-3572-20103572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6962" y="1220895"/>
            <a:ext cx="8361229" cy="860153"/>
          </a:xfrm>
        </p:spPr>
        <p:txBody>
          <a:bodyPr/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4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2)  </a:t>
            </a:r>
            <a:r>
              <a:rPr lang="it-IT" sz="4200" u="sng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sz="4000" b="1" u="sng" kern="120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REMOTE CONTROLLER</a:t>
            </a:r>
            <a:r>
              <a:rPr lang="it-IT" sz="4200">
                <a:solidFill>
                  <a:schemeClr val="accent3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it-IT" sz="42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275933-9C30-0FE4-576C-90EC49246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0468" y="2291255"/>
            <a:ext cx="7542208" cy="2772282"/>
          </a:xfrm>
        </p:spPr>
        <p:txBody>
          <a:bodyPr>
            <a:normAutofit/>
          </a:bodyPr>
          <a:lstStyle/>
          <a:p>
            <a:pPr marL="53975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+mj-lt"/>
              <a:buAutoNum type="arabicPeriod"/>
            </a:pPr>
            <a:r>
              <a:rPr lang="it-IT" sz="320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+</a:t>
            </a:r>
            <a:r>
              <a:rPr lang="it-IT" sz="230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&amp; </a:t>
            </a:r>
            <a:r>
              <a:rPr lang="it-IT" sz="320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-</a:t>
            </a:r>
            <a:r>
              <a:rPr lang="it-IT" sz="230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to raise/lower temperature</a:t>
            </a:r>
          </a:p>
          <a:p>
            <a:pPr marL="53975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+mj-lt"/>
              <a:buAutoNum type="arabicPeriod"/>
            </a:pPr>
            <a:r>
              <a:rPr lang="it-IT" sz="230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Switch ON/OFF to on/off the </a:t>
            </a:r>
            <a:r>
              <a:rPr lang="it-IT" sz="230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lights</a:t>
            </a:r>
            <a:endParaRPr lang="it-IT" sz="230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  <a:p>
            <a:pPr marL="53975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+mj-lt"/>
              <a:buAutoNum type="arabicPeriod"/>
            </a:pPr>
            <a:r>
              <a:rPr lang="it-IT" sz="230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Botton ‘0’ to Open/Close the windows</a:t>
            </a:r>
            <a:endParaRPr lang="it-IT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4" name="Google Shape;186;p20">
            <a:extLst>
              <a:ext uri="{FF2B5EF4-FFF2-40B4-BE49-F238E27FC236}">
                <a16:creationId xmlns:a16="http://schemas.microsoft.com/office/drawing/2014/main" id="{32FE596D-351A-D6A1-7A43-FDD5214785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98132" y="2412538"/>
            <a:ext cx="1013400" cy="20329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97031F-D0E0-0CD9-3575-6A26CE21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smtClean="0"/>
              <a:pPr/>
              <a:t>11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4949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02F52945-4940-4988-B737-CA8918C1C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B5D2118-6FA8-B77D-6D79-D4A61B29CD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8C5C44-2526-A8AA-3572-20103572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4234" y="245772"/>
            <a:ext cx="6221689" cy="3732835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4000" dirty="0">
                <a:latin typeface="Montserrat" pitchFamily="2" charset="77"/>
                <a:ea typeface="Montserrat"/>
                <a:cs typeface="Montserrat"/>
                <a:sym typeface="Montserrat"/>
              </a:rPr>
              <a:t>3)  </a:t>
            </a:r>
            <a:r>
              <a:rPr lang="it-IT" sz="4000" u="sng" dirty="0">
                <a:latin typeface="Montserrat" pitchFamily="2" charset="77"/>
                <a:ea typeface="Montserrat"/>
                <a:cs typeface="Montserrat"/>
                <a:sym typeface="Montserrat"/>
              </a:rPr>
              <a:t>by </a:t>
            </a:r>
            <a:r>
              <a:rPr lang="it-IT" sz="4000" u="sng" dirty="0" err="1">
                <a:latin typeface="Montserrat" pitchFamily="2" charset="77"/>
                <a:ea typeface="Montserrat"/>
                <a:cs typeface="Montserrat"/>
                <a:sym typeface="Montserrat"/>
              </a:rPr>
              <a:t>Telegram</a:t>
            </a:r>
            <a:r>
              <a:rPr lang="it-IT" sz="4000" u="sng" dirty="0">
                <a:latin typeface="Montserrat" pitchFamily="2" charset="77"/>
                <a:ea typeface="Montserrat"/>
                <a:cs typeface="Montserrat"/>
                <a:sym typeface="Montserrat"/>
              </a:rPr>
              <a:t> Application</a:t>
            </a:r>
            <a:br>
              <a:rPr lang="it-IT" sz="4000" u="sng" dirty="0">
                <a:latin typeface="Montserrat" pitchFamily="2" charset="77"/>
                <a:ea typeface="Montserrat"/>
                <a:cs typeface="Montserrat"/>
                <a:sym typeface="Montserrat"/>
              </a:rPr>
            </a:br>
            <a:r>
              <a:rPr lang="it-IT" sz="4000" dirty="0">
                <a:latin typeface="Montserrat" pitchFamily="2" charset="77"/>
              </a:rPr>
              <a:t>with </a:t>
            </a:r>
            <a:br>
              <a:rPr lang="it-IT" sz="4000" dirty="0">
                <a:latin typeface="Montserrat" pitchFamily="2" charset="77"/>
              </a:rPr>
            </a:br>
            <a:r>
              <a:rPr lang="en-US" sz="4000" b="1" kern="1200" dirty="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BOT CONTROLLER</a:t>
            </a:r>
            <a:r>
              <a:rPr lang="it-IT" sz="4000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342259F-00CD-4D85-9F44-81EF3042F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928E6C-61B4-4F0E-ADAE-AF6112FDA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E9FFB7-9A14-472E-9050-0C60FEE2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03" y="1138753"/>
            <a:ext cx="2897163" cy="458049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1F5738B-A9E2-7C2B-1B0F-74CDC7C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Google Shape;192;p21">
            <a:extLst>
              <a:ext uri="{FF2B5EF4-FFF2-40B4-BE49-F238E27FC236}">
                <a16:creationId xmlns:a16="http://schemas.microsoft.com/office/drawing/2014/main" id="{36A8766C-27C6-4E81-1F84-EA2112B422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178" y="4593516"/>
            <a:ext cx="2198005" cy="1386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66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C5C44-2526-A8AA-3572-20103572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8408" y="1107482"/>
            <a:ext cx="8361229" cy="818436"/>
          </a:xfrm>
        </p:spPr>
        <p:txBody>
          <a:bodyPr/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4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4) </a:t>
            </a:r>
            <a:r>
              <a:rPr lang="en-US" sz="4000" b="1" kern="120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WEB INTERFACE</a:t>
            </a:r>
            <a:r>
              <a:rPr lang="en-US" sz="4000" b="1" kern="1200">
                <a:solidFill>
                  <a:schemeClr val="tx2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 </a:t>
            </a:r>
            <a:endParaRPr lang="it-IT" sz="4000"/>
          </a:p>
        </p:txBody>
      </p:sp>
      <p:pic>
        <p:nvPicPr>
          <p:cNvPr id="4" name="Google Shape;201;p22">
            <a:extLst>
              <a:ext uri="{FF2B5EF4-FFF2-40B4-BE49-F238E27FC236}">
                <a16:creationId xmlns:a16="http://schemas.microsoft.com/office/drawing/2014/main" id="{5A58966E-F81A-A4E5-6822-A6EBD5F0015B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0592" y="2588787"/>
            <a:ext cx="2520625" cy="16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B72F666-E4EB-5EF5-DD33-807B6642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smtClean="0"/>
              <a:pPr/>
              <a:t>13</a:t>
            </a:fld>
            <a:endParaRPr lang="en-US" sz="1600"/>
          </a:p>
        </p:txBody>
      </p:sp>
      <p:pic>
        <p:nvPicPr>
          <p:cNvPr id="3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48A0453-1EA0-5C92-C90B-D36FD6DD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635" y="1927687"/>
            <a:ext cx="3987052" cy="35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72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C86F37-1575-B047-E835-C13AE925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400E95-8054-E9C2-7C74-1AE053DB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9A18C6-E66B-EEA6-98B5-19ABD167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00F1D75B-5F6C-DBFC-E74C-0CDBE7EBD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06E2264-7414-97A2-9F21-E639DE990758}"/>
              </a:ext>
            </a:extLst>
          </p:cNvPr>
          <p:cNvSpPr txBox="1">
            <a:spLocks/>
          </p:cNvSpPr>
          <p:nvPr/>
        </p:nvSpPr>
        <p:spPr>
          <a:xfrm>
            <a:off x="359507" y="1063032"/>
            <a:ext cx="4844503" cy="4731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Montserrat" pitchFamily="2" charset="77"/>
              </a:rPr>
              <a:t>ORGANIZATION</a:t>
            </a:r>
            <a:br>
              <a:rPr lang="it-IT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it-IT" dirty="0">
                <a:solidFill>
                  <a:schemeClr val="bg1"/>
                </a:solidFill>
                <a:latin typeface="Montserrat" pitchFamily="2" charset="77"/>
              </a:rPr>
              <a:t>OF </a:t>
            </a:r>
            <a:br>
              <a:rPr lang="it-IT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it-IT" dirty="0">
                <a:solidFill>
                  <a:schemeClr val="bg1"/>
                </a:solidFill>
                <a:latin typeface="Montserrat" pitchFamily="2" charset="77"/>
              </a:rPr>
              <a:t>THE </a:t>
            </a:r>
            <a:br>
              <a:rPr lang="it-IT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it-IT" dirty="0">
                <a:solidFill>
                  <a:schemeClr val="bg1"/>
                </a:solidFill>
                <a:latin typeface="Montserrat" pitchFamily="2" charset="77"/>
              </a:rPr>
              <a:t>PROJECT</a:t>
            </a: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CF8267D2-37C5-0226-3B6D-E41695E5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6F4962F-4341-F6EB-9580-BA4E794CE7E8}"/>
              </a:ext>
            </a:extLst>
          </p:cNvPr>
          <p:cNvSpPr/>
          <p:nvPr/>
        </p:nvSpPr>
        <p:spPr>
          <a:xfrm>
            <a:off x="5328920" y="0"/>
            <a:ext cx="7159597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ACC6C72C-C2D0-E4BF-CCF1-782199D68E7D}"/>
              </a:ext>
            </a:extLst>
          </p:cNvPr>
          <p:cNvSpPr txBox="1">
            <a:spLocks/>
          </p:cNvSpPr>
          <p:nvPr/>
        </p:nvSpPr>
        <p:spPr>
          <a:xfrm>
            <a:off x="9990505" y="6453386"/>
            <a:ext cx="1733646" cy="40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9E57DC2-970A-4B3E-BB1C-7A09969E49DF}" type="slidenum">
              <a:rPr lang="en-US" sz="1600" b="1" smtClean="0">
                <a:latin typeface="+mj-lt"/>
              </a:rPr>
              <a:pPr>
                <a:spcAft>
                  <a:spcPts val="600"/>
                </a:spcAft>
              </a:pPr>
              <a:t>14</a:t>
            </a:fld>
            <a:endParaRPr lang="en-US" b="1">
              <a:latin typeface="+mj-lt"/>
            </a:endParaRP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5D96D0-547D-F333-06C5-1FC6DC11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67" y="101724"/>
            <a:ext cx="4286794" cy="66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2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9DA5009-47C8-64EF-4084-34DCD4D7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b="1" smtClean="0">
                <a:solidFill>
                  <a:schemeClr val="bg1"/>
                </a:solidFill>
              </a:rPr>
              <a:t>15</a:t>
            </a:fld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E2FDDF-B798-F932-87E2-A8DA1A23FABB}"/>
              </a:ext>
            </a:extLst>
          </p:cNvPr>
          <p:cNvSpPr txBox="1"/>
          <p:nvPr/>
        </p:nvSpPr>
        <p:spPr>
          <a:xfrm>
            <a:off x="562332" y="714117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>
                <a:solidFill>
                  <a:schemeClr val="accent4"/>
                </a:solidFill>
                <a:latin typeface="Montserrat" pitchFamily="2" charset="77"/>
              </a:rPr>
              <a:t>THANKS TO:</a:t>
            </a:r>
            <a:r>
              <a:rPr lang="it" sz="4000">
                <a:solidFill>
                  <a:schemeClr val="bg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it-IT" sz="400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2" descr="Python, verticale, logo Icona in Vector Logo">
            <a:extLst>
              <a:ext uri="{FF2B5EF4-FFF2-40B4-BE49-F238E27FC236}">
                <a16:creationId xmlns:a16="http://schemas.microsoft.com/office/drawing/2014/main" id="{42020C06-657D-F14D-EDE2-C450F3266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72" y="1821445"/>
            <a:ext cx="1759512" cy="196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09;p23">
            <a:extLst>
              <a:ext uri="{FF2B5EF4-FFF2-40B4-BE49-F238E27FC236}">
                <a16:creationId xmlns:a16="http://schemas.microsoft.com/office/drawing/2014/main" id="{CD653D26-A9C1-F82E-BAD9-7B838BE7B8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2709" b="33443"/>
          <a:stretch/>
        </p:blipFill>
        <p:spPr>
          <a:xfrm>
            <a:off x="3969641" y="1943310"/>
            <a:ext cx="2043925" cy="6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0;p23">
            <a:extLst>
              <a:ext uri="{FF2B5EF4-FFF2-40B4-BE49-F238E27FC236}">
                <a16:creationId xmlns:a16="http://schemas.microsoft.com/office/drawing/2014/main" id="{7621E74E-E3BB-72C6-BC8A-17981647FA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10" y="4754856"/>
            <a:ext cx="2368074" cy="9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 descr="File, estensione, html Icona in File Extension Names Vol 5 Icons">
            <a:extLst>
              <a:ext uri="{FF2B5EF4-FFF2-40B4-BE49-F238E27FC236}">
                <a16:creationId xmlns:a16="http://schemas.microsoft.com/office/drawing/2014/main" id="{B9CCBA12-6904-5125-6BA4-ADE0DB5A9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89" y="3559413"/>
            <a:ext cx="1172151" cy="11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ss 3 - Free technology icons">
            <a:extLst>
              <a:ext uri="{FF2B5EF4-FFF2-40B4-BE49-F238E27FC236}">
                <a16:creationId xmlns:a16="http://schemas.microsoft.com/office/drawing/2014/main" id="{5A9BDDF4-31CF-9F60-D8DD-791E1827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09" y="5344200"/>
            <a:ext cx="1492080" cy="149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8BBAC59E-013C-732A-82F9-D79A4F0F00EF}"/>
              </a:ext>
            </a:extLst>
          </p:cNvPr>
          <p:cNvGrpSpPr/>
          <p:nvPr/>
        </p:nvGrpSpPr>
        <p:grpSpPr>
          <a:xfrm rot="14498718">
            <a:off x="3009797" y="4331002"/>
            <a:ext cx="512140" cy="512140"/>
            <a:chOff x="7168819" y="603465"/>
            <a:chExt cx="512140" cy="512140"/>
          </a:xfrm>
        </p:grpSpPr>
        <p:sp>
          <p:nvSpPr>
            <p:cNvPr id="14" name="Freccia giù 13">
              <a:extLst>
                <a:ext uri="{FF2B5EF4-FFF2-40B4-BE49-F238E27FC236}">
                  <a16:creationId xmlns:a16="http://schemas.microsoft.com/office/drawing/2014/main" id="{C1EA52E8-83DB-8D58-9775-985A743F90E7}"/>
                </a:ext>
              </a:extLst>
            </p:cNvPr>
            <p:cNvSpPr/>
            <p:nvPr/>
          </p:nvSpPr>
          <p:spPr>
            <a:xfrm>
              <a:off x="7168819" y="603465"/>
              <a:ext cx="512140" cy="51214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ccia giù 4">
              <a:extLst>
                <a:ext uri="{FF2B5EF4-FFF2-40B4-BE49-F238E27FC236}">
                  <a16:creationId xmlns:a16="http://schemas.microsoft.com/office/drawing/2014/main" id="{4674376A-876C-0EF1-9C64-145F04FAA3C1}"/>
                </a:ext>
              </a:extLst>
            </p:cNvPr>
            <p:cNvSpPr txBox="1"/>
            <p:nvPr/>
          </p:nvSpPr>
          <p:spPr>
            <a:xfrm>
              <a:off x="7284051" y="603465"/>
              <a:ext cx="281677" cy="38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21ECC23-FF1A-BFE6-BE1F-629AE2283CF3}"/>
              </a:ext>
            </a:extLst>
          </p:cNvPr>
          <p:cNvGrpSpPr/>
          <p:nvPr/>
        </p:nvGrpSpPr>
        <p:grpSpPr>
          <a:xfrm rot="17143517">
            <a:off x="3033448" y="5383040"/>
            <a:ext cx="512140" cy="512140"/>
            <a:chOff x="7168819" y="603465"/>
            <a:chExt cx="512140" cy="512140"/>
          </a:xfrm>
        </p:grpSpPr>
        <p:sp>
          <p:nvSpPr>
            <p:cNvPr id="17" name="Freccia giù 16">
              <a:extLst>
                <a:ext uri="{FF2B5EF4-FFF2-40B4-BE49-F238E27FC236}">
                  <a16:creationId xmlns:a16="http://schemas.microsoft.com/office/drawing/2014/main" id="{32C3A203-2461-0874-0745-4DFCE89721E1}"/>
                </a:ext>
              </a:extLst>
            </p:cNvPr>
            <p:cNvSpPr/>
            <p:nvPr/>
          </p:nvSpPr>
          <p:spPr>
            <a:xfrm>
              <a:off x="7168819" y="603465"/>
              <a:ext cx="512140" cy="51214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ccia giù 4">
              <a:extLst>
                <a:ext uri="{FF2B5EF4-FFF2-40B4-BE49-F238E27FC236}">
                  <a16:creationId xmlns:a16="http://schemas.microsoft.com/office/drawing/2014/main" id="{45B4D883-F208-5FAD-8D9D-46290626BC6E}"/>
                </a:ext>
              </a:extLst>
            </p:cNvPr>
            <p:cNvSpPr txBox="1"/>
            <p:nvPr/>
          </p:nvSpPr>
          <p:spPr>
            <a:xfrm>
              <a:off x="7284051" y="603465"/>
              <a:ext cx="281677" cy="38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pic>
        <p:nvPicPr>
          <p:cNvPr id="19" name="Google Shape;211;p23">
            <a:extLst>
              <a:ext uri="{FF2B5EF4-FFF2-40B4-BE49-F238E27FC236}">
                <a16:creationId xmlns:a16="http://schemas.microsoft.com/office/drawing/2014/main" id="{C48F3DA8-98CC-4374-2321-89743E63604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5860" y="2352669"/>
            <a:ext cx="2562850" cy="19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5166959A-B8CA-4BA2-E589-64E0B495E437}"/>
              </a:ext>
            </a:extLst>
          </p:cNvPr>
          <p:cNvSpPr/>
          <p:nvPr/>
        </p:nvSpPr>
        <p:spPr>
          <a:xfrm>
            <a:off x="8875860" y="2348042"/>
            <a:ext cx="2562850" cy="1944000"/>
          </a:xfrm>
          <a:prstGeom prst="rect">
            <a:avLst/>
          </a:prstGeom>
          <a:noFill/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 extrusionH="76200">
            <a:bevelT w="120650" prst="slope"/>
            <a:bevelB w="114300" prst="hardEdge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Google Shape;208;p23">
            <a:extLst>
              <a:ext uri="{FF2B5EF4-FFF2-40B4-BE49-F238E27FC236}">
                <a16:creationId xmlns:a16="http://schemas.microsoft.com/office/drawing/2014/main" id="{2C2C4EFB-FCC8-902B-E779-5DC0F531D57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83955" y="1181541"/>
            <a:ext cx="1172151" cy="89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137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F9837D-3011-9B41-8D6D-B6A8605C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b="1" smtClean="0"/>
              <a:t>16</a:t>
            </a:fld>
            <a:endParaRPr lang="en-US" sz="1600" b="1"/>
          </a:p>
        </p:txBody>
      </p:sp>
      <p:pic>
        <p:nvPicPr>
          <p:cNvPr id="5" name="Picture 6" descr="Gestione delle priorità | Definirle attreverso 5 tecniche efficaci | BCI">
            <a:extLst>
              <a:ext uri="{FF2B5EF4-FFF2-40B4-BE49-F238E27FC236}">
                <a16:creationId xmlns:a16="http://schemas.microsoft.com/office/drawing/2014/main" id="{0F14D2E9-2C75-8261-A3D9-32D23195E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" b="6244"/>
          <a:stretch/>
        </p:blipFill>
        <p:spPr bwMode="auto">
          <a:xfrm>
            <a:off x="1388786" y="726689"/>
            <a:ext cx="10594869" cy="62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E07C96-09B5-65C8-A6E6-45D9147F4D55}"/>
              </a:ext>
            </a:extLst>
          </p:cNvPr>
          <p:cNvSpPr txBox="1"/>
          <p:nvPr/>
        </p:nvSpPr>
        <p:spPr>
          <a:xfrm>
            <a:off x="4600731" y="344774"/>
            <a:ext cx="29905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cap="all">
                <a:latin typeface="Montserrat" pitchFamily="2" charset="77"/>
              </a:rPr>
              <a:t>PRIORITY</a:t>
            </a:r>
            <a:endParaRPr lang="it-IT" sz="4400">
              <a:latin typeface="Montserrat" pitchFamily="2" charset="77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DD4E59-4721-7159-C87D-7C46FD61A27E}"/>
              </a:ext>
            </a:extLst>
          </p:cNvPr>
          <p:cNvSpPr txBox="1"/>
          <p:nvPr/>
        </p:nvSpPr>
        <p:spPr>
          <a:xfrm>
            <a:off x="1264838" y="1345441"/>
            <a:ext cx="7952282" cy="3825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800" b="1" kern="120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DEF ASSIGN_SLOTS(SELF) </a:t>
            </a: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:</a:t>
            </a:r>
          </a:p>
          <a:p>
            <a:pPr marL="384048" indent="-384048" defTabSz="914400">
              <a:spcAft>
                <a:spcPts val="150"/>
              </a:spcAft>
              <a:buFont typeface="Franklin Gothic Book" panose="020B0503020102020204" pitchFamily="34" charset="0"/>
            </a:pP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toc = time.perf_counter()</a:t>
            </a:r>
          </a:p>
          <a:p>
            <a:pPr marL="384048" indent="-384048" defTabSz="914400">
              <a:spcAft>
                <a:spcPts val="150"/>
              </a:spcAft>
              <a:buFont typeface="Franklin Gothic Book" panose="020B0503020102020204" pitchFamily="34" charset="0"/>
            </a:pP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slot_elapsedtime = int(toc - self.slot_timer)</a:t>
            </a:r>
          </a:p>
          <a:p>
            <a:pPr marL="384048" indent="-384048" defTabSz="914400">
              <a:spcAft>
                <a:spcPts val="150"/>
              </a:spcAft>
              <a:buFont typeface="Franklin Gothic Book" panose="020B0503020102020204" pitchFamily="34" charset="0"/>
            </a:pP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if(houses_list[current_slot].presenza == True </a:t>
            </a:r>
          </a:p>
          <a:p>
            <a:pPr marL="384048" indent="-384048" defTabSz="914400">
              <a:spcAft>
                <a:spcPts val="150"/>
              </a:spcAft>
              <a:buFont typeface="Franklin Gothic Book" panose="020B0503020102020204" pitchFamily="34" charset="0"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 </a:t>
            </a: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and slot_elapsedtime &lt; 180):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if (houses_list[current_slot].accensione == False):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 		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	</a:t>
            </a: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Slot di energia assegnato alla casa    	houses_list[current_slot].id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		houses_list[current_slot].accensione = True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else: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b="0">
                <a:solidFill>
                  <a:schemeClr val="bg2">
                    <a:lumMod val="10000"/>
                  </a:schemeClr>
                </a:solidFill>
                <a:effectLst/>
                <a:latin typeface="Andale Mono" panose="020B0509000000000004" pitchFamily="49" charset="0"/>
              </a:rPr>
              <a:t>houses_list[self.current_slot].accensione = False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30E718EC-AAA5-973A-AF53-12C722FAE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6934" y="3241289"/>
            <a:ext cx="626400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8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4E412150-BD17-ECD1-CF83-D101547754A7}"/>
              </a:ext>
            </a:extLst>
          </p:cNvPr>
          <p:cNvSpPr txBox="1">
            <a:spLocks/>
          </p:cNvSpPr>
          <p:nvPr/>
        </p:nvSpPr>
        <p:spPr>
          <a:xfrm>
            <a:off x="-72439" y="682890"/>
            <a:ext cx="870747" cy="56829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>
                <a:latin typeface="Montserrat" pitchFamily="2" charset="77"/>
              </a:rPr>
              <a:t>G</a:t>
            </a:r>
          </a:p>
          <a:p>
            <a:r>
              <a:rPr lang="en-US" cap="all">
                <a:latin typeface="Montserrat" pitchFamily="2" charset="77"/>
              </a:rPr>
              <a:t>R</a:t>
            </a:r>
          </a:p>
          <a:p>
            <a:r>
              <a:rPr lang="en-US" cap="all">
                <a:latin typeface="Montserrat" pitchFamily="2" charset="77"/>
              </a:rPr>
              <a:t>A</a:t>
            </a:r>
          </a:p>
          <a:p>
            <a:r>
              <a:rPr lang="en-US" cap="all">
                <a:latin typeface="Montserrat" pitchFamily="2" charset="77"/>
              </a:rPr>
              <a:t>P</a:t>
            </a:r>
          </a:p>
          <a:p>
            <a:r>
              <a:rPr lang="en-US" cap="all">
                <a:latin typeface="Montserrat" pitchFamily="2" charset="77"/>
              </a:rPr>
              <a:t>H</a:t>
            </a:r>
          </a:p>
          <a:p>
            <a:r>
              <a:rPr lang="en-US" cap="all">
                <a:latin typeface="Montserrat" pitchFamily="2" charset="77"/>
              </a:rPr>
              <a:t>I</a:t>
            </a:r>
          </a:p>
          <a:p>
            <a:r>
              <a:rPr lang="en-US" cap="all">
                <a:latin typeface="Montserrat" pitchFamily="2" charset="77"/>
              </a:rPr>
              <a:t>C</a:t>
            </a:r>
          </a:p>
          <a:p>
            <a:r>
              <a:rPr lang="en-US" cap="all">
                <a:latin typeface="Montserrat" pitchFamily="2" charset="77"/>
              </a:rPr>
              <a:t>A</a:t>
            </a:r>
          </a:p>
          <a:p>
            <a:r>
              <a:rPr lang="en-US" cap="all">
                <a:latin typeface="Montserrat" pitchFamily="2" charset="77"/>
              </a:rPr>
              <a:t>L</a:t>
            </a:r>
          </a:p>
          <a:p>
            <a:r>
              <a:rPr lang="en-US" cap="all">
                <a:latin typeface="Montserrat" pitchFamily="2" charset="77"/>
              </a:rPr>
              <a:t>L</a:t>
            </a:r>
          </a:p>
          <a:p>
            <a:r>
              <a:rPr lang="en-US" cap="all">
                <a:latin typeface="Montserrat" pitchFamily="2" charset="77"/>
              </a:rPr>
              <a:t>Y</a:t>
            </a:r>
          </a:p>
        </p:txBody>
      </p:sp>
      <p:pic>
        <p:nvPicPr>
          <p:cNvPr id="9" name="Picture 4" descr="An illusion of swirling lines in black and white">
            <a:extLst>
              <a:ext uri="{FF2B5EF4-FFF2-40B4-BE49-F238E27FC236}">
                <a16:creationId xmlns:a16="http://schemas.microsoft.com/office/drawing/2014/main" id="{2C9877BF-CF98-29F7-75E6-2DC89A7A2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2" r="36854" b="-1"/>
          <a:stretch/>
        </p:blipFill>
        <p:spPr>
          <a:xfrm>
            <a:off x="7589854" y="10"/>
            <a:ext cx="4602146" cy="6857990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22A67A6F-F92A-71D5-08A7-127B65A10E8D}"/>
              </a:ext>
            </a:extLst>
          </p:cNvPr>
          <p:cNvGrpSpPr/>
          <p:nvPr/>
        </p:nvGrpSpPr>
        <p:grpSpPr>
          <a:xfrm>
            <a:off x="1201784" y="2523381"/>
            <a:ext cx="1551982" cy="787908"/>
            <a:chOff x="0" y="0"/>
            <a:chExt cx="7680960" cy="787908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975266E1-15E5-A2B2-37B4-669A931D642E}"/>
                </a:ext>
              </a:extLst>
            </p:cNvPr>
            <p:cNvSpPr/>
            <p:nvPr/>
          </p:nvSpPr>
          <p:spPr>
            <a:xfrm>
              <a:off x="0" y="0"/>
              <a:ext cx="7680960" cy="7879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ECBD632-E05D-16A9-38C6-07401F2C7077}"/>
                </a:ext>
              </a:extLst>
            </p:cNvPr>
            <p:cNvSpPr txBox="1"/>
            <p:nvPr/>
          </p:nvSpPr>
          <p:spPr>
            <a:xfrm>
              <a:off x="23076" y="23077"/>
              <a:ext cx="7657884" cy="741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latin typeface="Montserrat" pitchFamily="2" charset="77"/>
                </a:rPr>
                <a:t>DATATIME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803F3B1-4869-CE46-C4D6-484FC0F3DB8A}"/>
              </a:ext>
            </a:extLst>
          </p:cNvPr>
          <p:cNvGrpSpPr/>
          <p:nvPr/>
        </p:nvGrpSpPr>
        <p:grpSpPr>
          <a:xfrm>
            <a:off x="5561979" y="2135444"/>
            <a:ext cx="992042" cy="787908"/>
            <a:chOff x="0" y="0"/>
            <a:chExt cx="7680960" cy="787908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FEC88C1B-5DAC-32A5-EA96-C1490D3EF0F6}"/>
                </a:ext>
              </a:extLst>
            </p:cNvPr>
            <p:cNvSpPr/>
            <p:nvPr/>
          </p:nvSpPr>
          <p:spPr>
            <a:xfrm>
              <a:off x="0" y="0"/>
              <a:ext cx="7680960" cy="7879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339EB3B-F094-602A-9718-DEC9E7BF0DE8}"/>
                </a:ext>
              </a:extLst>
            </p:cNvPr>
            <p:cNvSpPr txBox="1"/>
            <p:nvPr/>
          </p:nvSpPr>
          <p:spPr>
            <a:xfrm>
              <a:off x="23076" y="23077"/>
              <a:ext cx="7657884" cy="741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latin typeface="Montserrat" pitchFamily="2" charset="77"/>
                </a:rPr>
                <a:t>NIGHT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3BC7563-0DFA-37F3-EF48-B0B7C5E8F91A}"/>
              </a:ext>
            </a:extLst>
          </p:cNvPr>
          <p:cNvGrpSpPr/>
          <p:nvPr/>
        </p:nvGrpSpPr>
        <p:grpSpPr>
          <a:xfrm>
            <a:off x="5598276" y="687993"/>
            <a:ext cx="989062" cy="787908"/>
            <a:chOff x="0" y="0"/>
            <a:chExt cx="7680960" cy="787908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03422AFF-991B-C6BB-4A7C-EC0C2B19D7BA}"/>
                </a:ext>
              </a:extLst>
            </p:cNvPr>
            <p:cNvSpPr/>
            <p:nvPr/>
          </p:nvSpPr>
          <p:spPr>
            <a:xfrm>
              <a:off x="0" y="0"/>
              <a:ext cx="7680960" cy="7879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309FCB7-5B67-F8AA-6B5D-33DA1CB13E59}"/>
                </a:ext>
              </a:extLst>
            </p:cNvPr>
            <p:cNvSpPr txBox="1"/>
            <p:nvPr/>
          </p:nvSpPr>
          <p:spPr>
            <a:xfrm>
              <a:off x="23076" y="23077"/>
              <a:ext cx="7657884" cy="741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latin typeface="Montserrat" pitchFamily="2" charset="77"/>
                </a:rPr>
                <a:t>DAY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3EFDD39-9DCB-8367-3123-E44324DC59BB}"/>
              </a:ext>
            </a:extLst>
          </p:cNvPr>
          <p:cNvGrpSpPr/>
          <p:nvPr/>
        </p:nvGrpSpPr>
        <p:grpSpPr>
          <a:xfrm>
            <a:off x="3445497" y="3274189"/>
            <a:ext cx="1280317" cy="787908"/>
            <a:chOff x="0" y="0"/>
            <a:chExt cx="7680960" cy="787908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4F69C71F-5036-1ED3-0199-F398D20EA5D6}"/>
                </a:ext>
              </a:extLst>
            </p:cNvPr>
            <p:cNvSpPr/>
            <p:nvPr/>
          </p:nvSpPr>
          <p:spPr>
            <a:xfrm>
              <a:off x="0" y="0"/>
              <a:ext cx="7680960" cy="7879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4DBA99FF-CBB4-B235-C26D-21D91E58B492}"/>
                </a:ext>
              </a:extLst>
            </p:cNvPr>
            <p:cNvSpPr txBox="1"/>
            <p:nvPr/>
          </p:nvSpPr>
          <p:spPr>
            <a:xfrm>
              <a:off x="23076" y="23077"/>
              <a:ext cx="7657884" cy="741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latin typeface="Montserrat" pitchFamily="2" charset="77"/>
                </a:rPr>
                <a:t>SUMMER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332C28D-76B7-DCA8-7B67-07705BE15C80}"/>
              </a:ext>
            </a:extLst>
          </p:cNvPr>
          <p:cNvGrpSpPr/>
          <p:nvPr/>
        </p:nvGrpSpPr>
        <p:grpSpPr>
          <a:xfrm>
            <a:off x="3458880" y="1632908"/>
            <a:ext cx="1381468" cy="787908"/>
            <a:chOff x="0" y="0"/>
            <a:chExt cx="8307413" cy="787908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7AAFE461-3A9C-AE6D-419F-086A03CBADDE}"/>
                </a:ext>
              </a:extLst>
            </p:cNvPr>
            <p:cNvSpPr/>
            <p:nvPr/>
          </p:nvSpPr>
          <p:spPr>
            <a:xfrm>
              <a:off x="0" y="0"/>
              <a:ext cx="7680960" cy="7879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F47CC828-C558-A028-B1B7-50E0139C5B2C}"/>
                </a:ext>
              </a:extLst>
            </p:cNvPr>
            <p:cNvSpPr txBox="1"/>
            <p:nvPr/>
          </p:nvSpPr>
          <p:spPr>
            <a:xfrm>
              <a:off x="649527" y="23077"/>
              <a:ext cx="7657886" cy="741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latin typeface="Montserrat" pitchFamily="2" charset="77"/>
                </a:rPr>
                <a:t>WINTER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C9616C5A-A2B7-CF81-B0A1-B713241C0EA6}"/>
              </a:ext>
            </a:extLst>
          </p:cNvPr>
          <p:cNvGrpSpPr/>
          <p:nvPr/>
        </p:nvGrpSpPr>
        <p:grpSpPr>
          <a:xfrm>
            <a:off x="5510903" y="3300521"/>
            <a:ext cx="1280317" cy="787908"/>
            <a:chOff x="0" y="0"/>
            <a:chExt cx="7680960" cy="787908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E4A4B54F-BF19-2CE1-A1AC-440E55CE0696}"/>
                </a:ext>
              </a:extLst>
            </p:cNvPr>
            <p:cNvSpPr/>
            <p:nvPr/>
          </p:nvSpPr>
          <p:spPr>
            <a:xfrm>
              <a:off x="0" y="0"/>
              <a:ext cx="7680960" cy="7879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E5DE066-B54C-486B-7992-2EDC55BD6B8B}"/>
                </a:ext>
              </a:extLst>
            </p:cNvPr>
            <p:cNvSpPr txBox="1"/>
            <p:nvPr/>
          </p:nvSpPr>
          <p:spPr>
            <a:xfrm>
              <a:off x="23078" y="23077"/>
              <a:ext cx="7657882" cy="741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>
                  <a:latin typeface="Montserrat" pitchFamily="2" charset="77"/>
                </a:rPr>
                <a:t>DAY = NIGHT</a:t>
              </a:r>
              <a:endParaRPr lang="en-US" kern="1200">
                <a:latin typeface="Montserrat" pitchFamily="2" charset="77"/>
              </a:endParaRP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6B646BC-7BB4-C9C1-A642-BCEE072446C1}"/>
              </a:ext>
            </a:extLst>
          </p:cNvPr>
          <p:cNvGrpSpPr/>
          <p:nvPr/>
        </p:nvGrpSpPr>
        <p:grpSpPr>
          <a:xfrm rot="14304474">
            <a:off x="2921670" y="2047397"/>
            <a:ext cx="512140" cy="512140"/>
            <a:chOff x="7168819" y="603465"/>
            <a:chExt cx="512140" cy="512140"/>
          </a:xfrm>
        </p:grpSpPr>
        <p:sp>
          <p:nvSpPr>
            <p:cNvPr id="34" name="Freccia giù 33">
              <a:extLst>
                <a:ext uri="{FF2B5EF4-FFF2-40B4-BE49-F238E27FC236}">
                  <a16:creationId xmlns:a16="http://schemas.microsoft.com/office/drawing/2014/main" id="{CF000B70-1A4F-714E-757D-BA699EEBA76F}"/>
                </a:ext>
              </a:extLst>
            </p:cNvPr>
            <p:cNvSpPr/>
            <p:nvPr/>
          </p:nvSpPr>
          <p:spPr>
            <a:xfrm>
              <a:off x="7168819" y="603465"/>
              <a:ext cx="512140" cy="51214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ccia giù 4">
              <a:extLst>
                <a:ext uri="{FF2B5EF4-FFF2-40B4-BE49-F238E27FC236}">
                  <a16:creationId xmlns:a16="http://schemas.microsoft.com/office/drawing/2014/main" id="{DCC38E08-FAD7-E412-BC29-A47F329EA389}"/>
                </a:ext>
              </a:extLst>
            </p:cNvPr>
            <p:cNvSpPr txBox="1"/>
            <p:nvPr/>
          </p:nvSpPr>
          <p:spPr>
            <a:xfrm>
              <a:off x="7284051" y="603465"/>
              <a:ext cx="281677" cy="38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0BDCDF2A-94C2-EE8A-86FB-BA61209228F1}"/>
              </a:ext>
            </a:extLst>
          </p:cNvPr>
          <p:cNvGrpSpPr/>
          <p:nvPr/>
        </p:nvGrpSpPr>
        <p:grpSpPr>
          <a:xfrm rot="18120550">
            <a:off x="2836837" y="3272818"/>
            <a:ext cx="512140" cy="512140"/>
            <a:chOff x="7168819" y="603465"/>
            <a:chExt cx="512140" cy="512140"/>
          </a:xfrm>
        </p:grpSpPr>
        <p:sp>
          <p:nvSpPr>
            <p:cNvPr id="37" name="Freccia giù 36">
              <a:extLst>
                <a:ext uri="{FF2B5EF4-FFF2-40B4-BE49-F238E27FC236}">
                  <a16:creationId xmlns:a16="http://schemas.microsoft.com/office/drawing/2014/main" id="{CC0BB285-8C52-73A5-5643-650B3227B064}"/>
                </a:ext>
              </a:extLst>
            </p:cNvPr>
            <p:cNvSpPr/>
            <p:nvPr/>
          </p:nvSpPr>
          <p:spPr>
            <a:xfrm>
              <a:off x="7168819" y="603465"/>
              <a:ext cx="512140" cy="51214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ccia giù 4">
              <a:extLst>
                <a:ext uri="{FF2B5EF4-FFF2-40B4-BE49-F238E27FC236}">
                  <a16:creationId xmlns:a16="http://schemas.microsoft.com/office/drawing/2014/main" id="{2F86C26F-C9BF-520C-D31C-873E24ED9737}"/>
                </a:ext>
              </a:extLst>
            </p:cNvPr>
            <p:cNvSpPr txBox="1"/>
            <p:nvPr/>
          </p:nvSpPr>
          <p:spPr>
            <a:xfrm>
              <a:off x="7284051" y="603465"/>
              <a:ext cx="281677" cy="38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8299F86C-9133-189F-5EBF-128948D9DFFC}"/>
              </a:ext>
            </a:extLst>
          </p:cNvPr>
          <p:cNvGrpSpPr/>
          <p:nvPr/>
        </p:nvGrpSpPr>
        <p:grpSpPr>
          <a:xfrm rot="15081649">
            <a:off x="4901642" y="1192430"/>
            <a:ext cx="512140" cy="512140"/>
            <a:chOff x="7168819" y="603465"/>
            <a:chExt cx="512140" cy="512140"/>
          </a:xfrm>
        </p:grpSpPr>
        <p:sp>
          <p:nvSpPr>
            <p:cNvPr id="40" name="Freccia giù 39">
              <a:extLst>
                <a:ext uri="{FF2B5EF4-FFF2-40B4-BE49-F238E27FC236}">
                  <a16:creationId xmlns:a16="http://schemas.microsoft.com/office/drawing/2014/main" id="{5078379F-FD0B-2376-83DC-4DC6AADF218B}"/>
                </a:ext>
              </a:extLst>
            </p:cNvPr>
            <p:cNvSpPr/>
            <p:nvPr/>
          </p:nvSpPr>
          <p:spPr>
            <a:xfrm>
              <a:off x="7168819" y="603465"/>
              <a:ext cx="512140" cy="51214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ccia giù 4">
              <a:extLst>
                <a:ext uri="{FF2B5EF4-FFF2-40B4-BE49-F238E27FC236}">
                  <a16:creationId xmlns:a16="http://schemas.microsoft.com/office/drawing/2014/main" id="{36E4288E-AA73-D2B9-A81D-74DE1D4BBF0B}"/>
                </a:ext>
              </a:extLst>
            </p:cNvPr>
            <p:cNvSpPr txBox="1"/>
            <p:nvPr/>
          </p:nvSpPr>
          <p:spPr>
            <a:xfrm>
              <a:off x="7284051" y="603465"/>
              <a:ext cx="281677" cy="38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7C009EEB-9431-7BA0-9E5B-FD7EC286C9F6}"/>
              </a:ext>
            </a:extLst>
          </p:cNvPr>
          <p:cNvGrpSpPr/>
          <p:nvPr/>
        </p:nvGrpSpPr>
        <p:grpSpPr>
          <a:xfrm rot="17114308">
            <a:off x="4934559" y="2227504"/>
            <a:ext cx="512140" cy="512140"/>
            <a:chOff x="7168819" y="603465"/>
            <a:chExt cx="512140" cy="512140"/>
          </a:xfrm>
        </p:grpSpPr>
        <p:sp>
          <p:nvSpPr>
            <p:cNvPr id="43" name="Freccia giù 42">
              <a:extLst>
                <a:ext uri="{FF2B5EF4-FFF2-40B4-BE49-F238E27FC236}">
                  <a16:creationId xmlns:a16="http://schemas.microsoft.com/office/drawing/2014/main" id="{729E2ACF-B659-CF15-EDAD-81EFE37C8E80}"/>
                </a:ext>
              </a:extLst>
            </p:cNvPr>
            <p:cNvSpPr/>
            <p:nvPr/>
          </p:nvSpPr>
          <p:spPr>
            <a:xfrm>
              <a:off x="7168819" y="603465"/>
              <a:ext cx="512140" cy="51214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ccia giù 4">
              <a:extLst>
                <a:ext uri="{FF2B5EF4-FFF2-40B4-BE49-F238E27FC236}">
                  <a16:creationId xmlns:a16="http://schemas.microsoft.com/office/drawing/2014/main" id="{42FF753C-F728-2FE7-618F-BAA871247AA2}"/>
                </a:ext>
              </a:extLst>
            </p:cNvPr>
            <p:cNvSpPr txBox="1"/>
            <p:nvPr/>
          </p:nvSpPr>
          <p:spPr>
            <a:xfrm>
              <a:off x="7284051" y="603465"/>
              <a:ext cx="281677" cy="38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41A09BCA-C2EE-4E31-F6C5-3FD5F127727F}"/>
              </a:ext>
            </a:extLst>
          </p:cNvPr>
          <p:cNvGrpSpPr/>
          <p:nvPr/>
        </p:nvGrpSpPr>
        <p:grpSpPr>
          <a:xfrm rot="16200000">
            <a:off x="4877373" y="3429292"/>
            <a:ext cx="512140" cy="512140"/>
            <a:chOff x="7168819" y="603465"/>
            <a:chExt cx="512140" cy="512140"/>
          </a:xfrm>
        </p:grpSpPr>
        <p:sp>
          <p:nvSpPr>
            <p:cNvPr id="49" name="Freccia giù 48">
              <a:extLst>
                <a:ext uri="{FF2B5EF4-FFF2-40B4-BE49-F238E27FC236}">
                  <a16:creationId xmlns:a16="http://schemas.microsoft.com/office/drawing/2014/main" id="{6869BD0D-2EDA-275E-C90A-0680FC749307}"/>
                </a:ext>
              </a:extLst>
            </p:cNvPr>
            <p:cNvSpPr/>
            <p:nvPr/>
          </p:nvSpPr>
          <p:spPr>
            <a:xfrm>
              <a:off x="7168819" y="603465"/>
              <a:ext cx="512140" cy="51214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Freccia giù 4">
              <a:extLst>
                <a:ext uri="{FF2B5EF4-FFF2-40B4-BE49-F238E27FC236}">
                  <a16:creationId xmlns:a16="http://schemas.microsoft.com/office/drawing/2014/main" id="{6A619E1A-B7DD-903F-1CB6-18948987B5F7}"/>
                </a:ext>
              </a:extLst>
            </p:cNvPr>
            <p:cNvSpPr txBox="1"/>
            <p:nvPr/>
          </p:nvSpPr>
          <p:spPr>
            <a:xfrm>
              <a:off x="7284051" y="603465"/>
              <a:ext cx="281677" cy="38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sp>
        <p:nvSpPr>
          <p:cNvPr id="53" name="Segnaposto numero diapositiva 52">
            <a:extLst>
              <a:ext uri="{FF2B5EF4-FFF2-40B4-BE49-F238E27FC236}">
                <a16:creationId xmlns:a16="http://schemas.microsoft.com/office/drawing/2014/main" id="{6DAD8C50-D24A-0007-A88B-E2B9DFB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b="1" smtClean="0">
                <a:solidFill>
                  <a:schemeClr val="bg1"/>
                </a:solidFill>
              </a:rPr>
              <a:t>17</a:t>
            </a:fld>
            <a:endParaRPr lang="en-US" sz="1400" b="1">
              <a:solidFill>
                <a:schemeClr val="bg1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470A374-1D69-30AF-93F4-2100E70EDC14}"/>
              </a:ext>
            </a:extLst>
          </p:cNvPr>
          <p:cNvGrpSpPr/>
          <p:nvPr/>
        </p:nvGrpSpPr>
        <p:grpSpPr>
          <a:xfrm>
            <a:off x="818884" y="137553"/>
            <a:ext cx="2815567" cy="787908"/>
            <a:chOff x="0" y="0"/>
            <a:chExt cx="8835256" cy="787908"/>
          </a:xfrm>
        </p:grpSpPr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F5B96F3D-F1A4-536B-45A4-BF941FAD8E22}"/>
                </a:ext>
              </a:extLst>
            </p:cNvPr>
            <p:cNvSpPr/>
            <p:nvPr/>
          </p:nvSpPr>
          <p:spPr>
            <a:xfrm>
              <a:off x="0" y="0"/>
              <a:ext cx="7680960" cy="7879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92E63BFB-548F-DA63-AA54-F643672A7430}"/>
                </a:ext>
              </a:extLst>
            </p:cNvPr>
            <p:cNvSpPr txBox="1"/>
            <p:nvPr/>
          </p:nvSpPr>
          <p:spPr>
            <a:xfrm>
              <a:off x="23078" y="23077"/>
              <a:ext cx="8812178" cy="741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>
                  <a:latin typeface="Montserrat" pitchFamily="2" charset="77"/>
                </a:rPr>
                <a:t>EVERYDAY LIFE</a:t>
              </a: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B1C35FDD-21FC-2D6E-D9A4-3CD516B91DC9}"/>
              </a:ext>
            </a:extLst>
          </p:cNvPr>
          <p:cNvGrpSpPr/>
          <p:nvPr/>
        </p:nvGrpSpPr>
        <p:grpSpPr>
          <a:xfrm>
            <a:off x="803974" y="5504812"/>
            <a:ext cx="1817861" cy="787908"/>
            <a:chOff x="0" y="0"/>
            <a:chExt cx="8835256" cy="787908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434D5B66-2714-BEDF-AAB4-E9BEEE43577A}"/>
                </a:ext>
              </a:extLst>
            </p:cNvPr>
            <p:cNvSpPr/>
            <p:nvPr/>
          </p:nvSpPr>
          <p:spPr>
            <a:xfrm>
              <a:off x="0" y="0"/>
              <a:ext cx="7680960" cy="7879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F042EFD-E4B6-23C3-CE19-0F23FC1A4B67}"/>
                </a:ext>
              </a:extLst>
            </p:cNvPr>
            <p:cNvSpPr txBox="1"/>
            <p:nvPr/>
          </p:nvSpPr>
          <p:spPr>
            <a:xfrm>
              <a:off x="23078" y="23077"/>
              <a:ext cx="8812178" cy="741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>
                  <a:latin typeface="Montserrat" pitchFamily="2" charset="77"/>
                </a:rPr>
                <a:t>HOLIDAY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C9359711-172F-7A80-1690-4C77783FB33E}"/>
              </a:ext>
            </a:extLst>
          </p:cNvPr>
          <p:cNvGrpSpPr/>
          <p:nvPr/>
        </p:nvGrpSpPr>
        <p:grpSpPr>
          <a:xfrm rot="16200000">
            <a:off x="2569402" y="5670685"/>
            <a:ext cx="512140" cy="512140"/>
            <a:chOff x="7168819" y="603465"/>
            <a:chExt cx="512140" cy="512140"/>
          </a:xfrm>
        </p:grpSpPr>
        <p:sp>
          <p:nvSpPr>
            <p:cNvPr id="14" name="Freccia giù 13">
              <a:extLst>
                <a:ext uri="{FF2B5EF4-FFF2-40B4-BE49-F238E27FC236}">
                  <a16:creationId xmlns:a16="http://schemas.microsoft.com/office/drawing/2014/main" id="{753EB9D7-1CAF-C5DE-9F3E-01B80AEE843D}"/>
                </a:ext>
              </a:extLst>
            </p:cNvPr>
            <p:cNvSpPr/>
            <p:nvPr/>
          </p:nvSpPr>
          <p:spPr>
            <a:xfrm>
              <a:off x="7168819" y="603465"/>
              <a:ext cx="512140" cy="51214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Freccia giù 4">
              <a:extLst>
                <a:ext uri="{FF2B5EF4-FFF2-40B4-BE49-F238E27FC236}">
                  <a16:creationId xmlns:a16="http://schemas.microsoft.com/office/drawing/2014/main" id="{36AD0FBA-DB7C-EDE0-06C3-8495A8807BFE}"/>
                </a:ext>
              </a:extLst>
            </p:cNvPr>
            <p:cNvSpPr txBox="1"/>
            <p:nvPr/>
          </p:nvSpPr>
          <p:spPr>
            <a:xfrm>
              <a:off x="7284051" y="603465"/>
              <a:ext cx="281677" cy="38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A0BAADBC-BFA9-10AB-FC07-5E92BF53F3C2}"/>
              </a:ext>
            </a:extLst>
          </p:cNvPr>
          <p:cNvGrpSpPr/>
          <p:nvPr/>
        </p:nvGrpSpPr>
        <p:grpSpPr>
          <a:xfrm>
            <a:off x="3266607" y="5532801"/>
            <a:ext cx="1974564" cy="787908"/>
            <a:chOff x="0" y="0"/>
            <a:chExt cx="7680960" cy="787908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49A13AD0-DDCC-A688-C9C9-356B1C1F79BD}"/>
                </a:ext>
              </a:extLst>
            </p:cNvPr>
            <p:cNvSpPr/>
            <p:nvPr/>
          </p:nvSpPr>
          <p:spPr>
            <a:xfrm>
              <a:off x="0" y="0"/>
              <a:ext cx="7680960" cy="7879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0A49F68A-5E69-82CA-A9C6-368D3DD4CCCE}"/>
                </a:ext>
              </a:extLst>
            </p:cNvPr>
            <p:cNvSpPr txBox="1"/>
            <p:nvPr/>
          </p:nvSpPr>
          <p:spPr>
            <a:xfrm>
              <a:off x="23078" y="23077"/>
              <a:ext cx="7657882" cy="7417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latin typeface="Montserrat" pitchFamily="2" charset="77"/>
                </a:rPr>
                <a:t>Motion 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358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FF7DD9D-228D-4B97-A6AC-6D8FB204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DA2CCA2-BE08-329B-2C30-746560C85074}"/>
              </a:ext>
            </a:extLst>
          </p:cNvPr>
          <p:cNvSpPr/>
          <p:nvPr/>
        </p:nvSpPr>
        <p:spPr>
          <a:xfrm>
            <a:off x="17253" y="17243"/>
            <a:ext cx="7383661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023FF3-3D55-7BB1-1032-43351724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68" y="187377"/>
            <a:ext cx="6080217" cy="65207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cap="all">
                <a:latin typeface="Montserrat" pitchFamily="2" charset="77"/>
              </a:rPr>
              <a:t>More specifically….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C10A1A-0B6B-2DFD-ECD9-8D85CA62E3C3}"/>
              </a:ext>
            </a:extLst>
          </p:cNvPr>
          <p:cNvSpPr txBox="1"/>
          <p:nvPr/>
        </p:nvSpPr>
        <p:spPr>
          <a:xfrm>
            <a:off x="224757" y="839449"/>
            <a:ext cx="8427456" cy="6670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1. MODE: EVERYDAY LIFE 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200" kern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sym typeface="Montserrat"/>
              </a:rPr>
              <a:t>if (</a:t>
            </a:r>
            <a:r>
              <a:rPr lang="en-US" sz="1200" kern="12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sym typeface="Montserrat"/>
              </a:rPr>
              <a:t>house.holiday</a:t>
            </a:r>
            <a:r>
              <a:rPr lang="en-US" sz="1200" kern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sym typeface="Montserrat"/>
              </a:rPr>
              <a:t> == False): 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400" b="1" kern="1200">
                <a:solidFill>
                  <a:schemeClr val="bg1"/>
                </a:solidFill>
                <a:latin typeface="Andale Mono"/>
                <a:sym typeface="Montserrat"/>
              </a:rPr>
              <a:t>  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1.1 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WINTER</a:t>
            </a:r>
            <a:endParaRPr lang="en-US" sz="1400">
              <a:solidFill>
                <a:schemeClr val="bg1"/>
              </a:solidFill>
              <a:latin typeface="Andale Mono"/>
            </a:endParaRP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ea typeface="+mn-lt"/>
                <a:cs typeface="+mn-lt"/>
              </a:rPr>
              <a:t>   if(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ea typeface="+mn-lt"/>
                <a:cs typeface="+mn-lt"/>
              </a:rPr>
              <a:t>datetime.now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ea typeface="+mn-lt"/>
                <a:cs typeface="+mn-lt"/>
              </a:rPr>
              <a:t>().month &lt; 5  or 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ea typeface="+mn-lt"/>
                <a:cs typeface="+mn-lt"/>
              </a:rPr>
              <a:t>datetime.now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ea typeface="+mn-lt"/>
                <a:cs typeface="+mn-lt"/>
              </a:rPr>
              <a:t>().month &gt; 9):</a:t>
            </a: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400" b="1">
                <a:solidFill>
                  <a:schemeClr val="bg1"/>
                </a:solidFill>
                <a:latin typeface="Andale Mono"/>
                <a:sym typeface="Montserrat"/>
              </a:rPr>
              <a:t>   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1.1.1 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DAY</a:t>
            </a: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ndale Mono"/>
                <a:sym typeface="Montserrat"/>
              </a:rPr>
              <a:t> </a:t>
            </a:r>
            <a:endParaRPr lang="en-US" sz="1400">
              <a:solidFill>
                <a:schemeClr val="bg2">
                  <a:lumMod val="10000"/>
                </a:schemeClr>
              </a:solidFill>
              <a:latin typeface="Andale Mono" panose="020B0509000000000004" pitchFamily="49" charset="0"/>
            </a:endParaRP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ndale Mono"/>
              </a:rPr>
              <a:t>   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/>
              </a:rPr>
              <a:t>if (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Andale Mono"/>
              </a:rPr>
              <a:t>datetime.now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/>
              </a:rPr>
              <a:t>() &lt; 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Andale Mono"/>
              </a:rPr>
              <a:t>start_night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/>
              </a:rPr>
              <a:t> or 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Andale Mono"/>
              </a:rPr>
              <a:t>datetime.now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/>
              </a:rPr>
              <a:t>() &gt; 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Andale Mono"/>
              </a:rPr>
              <a:t>start_day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/>
              </a:rPr>
              <a:t>):</a:t>
            </a:r>
            <a:endParaRPr lang="en-US" sz="1200">
              <a:solidFill>
                <a:schemeClr val="bg2">
                  <a:lumMod val="10000"/>
                </a:schemeClr>
              </a:solidFill>
              <a:latin typeface="Andale Mono"/>
              <a:ea typeface="+mn-lt"/>
              <a:cs typeface="+mn-lt"/>
            </a:endParaRP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ndale Mono"/>
              </a:rPr>
              <a:t>    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1.1.2 TURN ON THE BOILER</a:t>
            </a: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ndale Mono"/>
              </a:rPr>
              <a:t>				</a:t>
            </a: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  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if(temperature &lt;des_temperature and boiler == False </a:t>
            </a: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and power_permission == True):</a:t>
            </a: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   </a:t>
            </a:r>
            <a:r>
              <a:rPr lang="en-US" sz="12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self.publish_commands</a:t>
            </a: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(house.id, 1, 1)</a:t>
            </a: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boiler = True</a:t>
            </a: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ndale Mono"/>
              </a:rPr>
              <a:t>      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1.1.3 TURN OFF THE BOILER</a:t>
            </a:r>
            <a:endParaRPr lang="en-US" sz="1400">
              <a:solidFill>
                <a:schemeClr val="bg1"/>
              </a:solidFill>
              <a:latin typeface="Andale Mono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    elif((temperature &gt;= des_temperature and boiler == True)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 or (power_permission == False and boiler == True)):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it-IT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  </a:t>
            </a:r>
            <a:r>
              <a:rPr lang="it-IT" sz="12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self.publish_commands</a:t>
            </a:r>
            <a:r>
              <a:rPr lang="it-IT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(house.id, 1, 0)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it-IT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  boiler = False</a:t>
            </a:r>
            <a:r>
              <a:rPr lang="en-US" sz="1200">
                <a:solidFill>
                  <a:schemeClr val="tx2"/>
                </a:solidFill>
                <a:latin typeface="Andale Mono" panose="020B0509000000000004" pitchFamily="49" charset="0"/>
              </a:rPr>
              <a:t> </a:t>
            </a:r>
          </a:p>
          <a:p>
            <a:pPr marL="383540" indent="-383540" defTabSz="914400">
              <a:spcBef>
                <a:spcPts val="300"/>
              </a:spcBef>
              <a:spcAft>
                <a:spcPts val="300"/>
              </a:spcAft>
            </a:pPr>
            <a:r>
              <a:rPr lang="en-US" sz="1400" b="1">
                <a:solidFill>
                  <a:schemeClr val="bg1"/>
                </a:solidFill>
                <a:latin typeface="Andale Mono"/>
                <a:sym typeface="Montserrat"/>
              </a:rPr>
              <a:t>  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1.1.2 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NIGHT</a:t>
            </a:r>
            <a:endParaRPr lang="en-US" sz="140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else: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400" b="1">
                <a:solidFill>
                  <a:schemeClr val="bg2">
                    <a:lumMod val="10000"/>
                  </a:schemeClr>
                </a:solidFill>
                <a:latin typeface="Andale Mono"/>
                <a:sym typeface="Montserrat"/>
              </a:rPr>
              <a:t> </a:t>
            </a:r>
            <a:r>
              <a:rPr lang="en-US" sz="1400" b="1">
                <a:solidFill>
                  <a:schemeClr val="bg2">
                    <a:lumMod val="10000"/>
                  </a:schemeClr>
                </a:solidFill>
                <a:latin typeface="Andale Mono"/>
              </a:rPr>
              <a:t>   </a:t>
            </a:r>
            <a:r>
              <a:rPr lang="en-US" sz="1400" b="1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   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ea typeface="+mn-lt"/>
                <a:cs typeface="+mn-lt"/>
              </a:rPr>
              <a:t>1.2.1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ea typeface="+mn-lt"/>
                <a:cs typeface="+mn-lt"/>
                <a:sym typeface="Montserrat"/>
              </a:rPr>
              <a:t> TURN 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ea typeface="+mn-lt"/>
                <a:cs typeface="+mn-lt"/>
              </a:rPr>
              <a:t>OFF 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ea typeface="+mn-lt"/>
                <a:cs typeface="+mn-lt"/>
                <a:sym typeface="Montserrat"/>
              </a:rPr>
              <a:t>THE 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ea typeface="+mn-lt"/>
                <a:cs typeface="+mn-lt"/>
              </a:rPr>
              <a:t>BOILER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 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ea typeface="+mn-lt"/>
                <a:cs typeface="+mn-lt"/>
              </a:rPr>
              <a:t>	  </a:t>
            </a:r>
            <a:r>
              <a:rPr lang="it-IT" sz="12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ea typeface="+mn-lt"/>
                <a:cs typeface="+mn-lt"/>
              </a:rPr>
              <a:t>self.publish_commands</a:t>
            </a:r>
            <a:r>
              <a:rPr lang="it-IT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ea typeface="+mn-lt"/>
                <a:cs typeface="+mn-lt"/>
              </a:rPr>
              <a:t>(house.id, 1, 0)</a:t>
            </a:r>
            <a:endParaRPr lang="en-US" sz="1200">
              <a:solidFill>
                <a:schemeClr val="bg2">
                  <a:lumMod val="10000"/>
                </a:schemeClr>
              </a:solidFill>
              <a:latin typeface="Andale Mono" panose="020B0509000000000004" pitchFamily="49" charset="0"/>
              <a:ea typeface="+mn-lt"/>
              <a:cs typeface="+mn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2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  <a:ea typeface="+mn-lt"/>
                <a:cs typeface="+mn-lt"/>
              </a:rPr>
              <a:t>	  boiler = False</a:t>
            </a:r>
            <a:endParaRPr lang="en-US" sz="1600">
              <a:solidFill>
                <a:schemeClr val="bg2">
                  <a:lumMod val="10000"/>
                </a:schemeClr>
              </a:solidFill>
              <a:latin typeface="Andale Mono" panose="020B0509000000000004" pitchFamily="49" charset="0"/>
              <a:ea typeface="+mn-lt"/>
              <a:cs typeface="+mn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E37DBE-5576-4E27-97C0-75925347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Script del computer su uno schermo">
            <a:extLst>
              <a:ext uri="{FF2B5EF4-FFF2-40B4-BE49-F238E27FC236}">
                <a16:creationId xmlns:a16="http://schemas.microsoft.com/office/drawing/2014/main" id="{B7025314-A5C1-1199-1CE5-EE479AE7E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2" r="47714" b="-1"/>
          <a:stretch/>
        </p:blipFill>
        <p:spPr>
          <a:xfrm>
            <a:off x="7383661" y="10"/>
            <a:ext cx="4808339" cy="6857990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ECC6EE7-A53F-D98B-747E-24DA7126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b="1" smtClean="0">
                <a:solidFill>
                  <a:schemeClr val="bg1"/>
                </a:solidFill>
              </a:rPr>
              <a:t>18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3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24713CD9-AB72-EA8A-219E-35EAC5AF5900}"/>
              </a:ext>
            </a:extLst>
          </p:cNvPr>
          <p:cNvSpPr/>
          <p:nvPr/>
        </p:nvSpPr>
        <p:spPr>
          <a:xfrm>
            <a:off x="17253" y="17243"/>
            <a:ext cx="12174747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EB623AD-55BF-3427-74BD-C275DBD75DFC}"/>
              </a:ext>
            </a:extLst>
          </p:cNvPr>
          <p:cNvSpPr/>
          <p:nvPr/>
        </p:nvSpPr>
        <p:spPr>
          <a:xfrm>
            <a:off x="914400" y="1617785"/>
            <a:ext cx="10392508" cy="48356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71DF43-FC66-6424-9584-8A5AB9BE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b="1">
                <a:latin typeface="Montserrat" pitchFamily="2" charset="77"/>
                <a:sym typeface="Montserrat"/>
              </a:rPr>
              <a:t>INDEX</a:t>
            </a:r>
            <a:endParaRPr lang="it-IT">
              <a:latin typeface="Montserrat" pitchFamily="2" charset="77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DE418C-5B13-C8EA-335C-4C4D67E0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b="1" smtClean="0"/>
              <a:pPr>
                <a:spcAft>
                  <a:spcPts val="600"/>
                </a:spcAft>
              </a:pPr>
              <a:t>1</a:t>
            </a:fld>
            <a:endParaRPr lang="en-US" b="1"/>
          </a:p>
        </p:txBody>
      </p:sp>
      <p:graphicFrame>
        <p:nvGraphicFramePr>
          <p:cNvPr id="14" name="Segnaposto contenuto 2">
            <a:extLst>
              <a:ext uri="{FF2B5EF4-FFF2-40B4-BE49-F238E27FC236}">
                <a16:creationId xmlns:a16="http://schemas.microsoft.com/office/drawing/2014/main" id="{7BA2B850-254F-9DC3-BE68-13E9B17F1D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961918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620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474F7A-C90E-4979-90EB-8783E10DF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00757C9-BE85-F38B-F8F0-A65034508B6D}"/>
              </a:ext>
            </a:extLst>
          </p:cNvPr>
          <p:cNvSpPr/>
          <p:nvPr/>
        </p:nvSpPr>
        <p:spPr>
          <a:xfrm>
            <a:off x="4808339" y="0"/>
            <a:ext cx="7383661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023FF3-3D55-7BB1-1032-43351724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0" y="218582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/>
              <a:t>More specifically….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9F1C51-9A32-41EF-A4FB-15FDD4142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C10A1A-0B6B-2DFD-ECD9-8D85CA62E3C3}"/>
              </a:ext>
            </a:extLst>
          </p:cNvPr>
          <p:cNvSpPr txBox="1"/>
          <p:nvPr/>
        </p:nvSpPr>
        <p:spPr>
          <a:xfrm>
            <a:off x="5100824" y="1486088"/>
            <a:ext cx="6176776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900">
              <a:solidFill>
                <a:schemeClr val="tx2"/>
              </a:solidFill>
            </a:endParaRPr>
          </a:p>
        </p:txBody>
      </p:sp>
      <p:pic>
        <p:nvPicPr>
          <p:cNvPr id="5" name="Picture 4" descr="Script del computer su uno schermo">
            <a:extLst>
              <a:ext uri="{FF2B5EF4-FFF2-40B4-BE49-F238E27FC236}">
                <a16:creationId xmlns:a16="http://schemas.microsoft.com/office/drawing/2014/main" id="{B7025314-A5C1-1199-1CE5-EE479AE7E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4" r="48827" b="-1"/>
          <a:stretch/>
        </p:blipFill>
        <p:spPr>
          <a:xfrm>
            <a:off x="-1" y="10"/>
            <a:ext cx="4808340" cy="68579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A54E61-A73F-B1FC-49D8-21875A524C5B}"/>
              </a:ext>
            </a:extLst>
          </p:cNvPr>
          <p:cNvSpPr txBox="1"/>
          <p:nvPr/>
        </p:nvSpPr>
        <p:spPr>
          <a:xfrm>
            <a:off x="5100824" y="961532"/>
            <a:ext cx="7091176" cy="555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83540" indent="-383540" defTabSz="914400">
              <a:lnSpc>
                <a:spcPct val="94000"/>
              </a:lnSpc>
              <a:spcBef>
                <a:spcPts val="300"/>
              </a:spcBef>
              <a:spcAft>
                <a:spcPts val="300"/>
              </a:spcAft>
              <a:buFont typeface="Franklin Gothic Book" panose="020B0503020102020204" pitchFamily="34" charset="0"/>
            </a:pPr>
            <a:r>
              <a:rPr lang="en-US" sz="1400" b="1">
                <a:solidFill>
                  <a:schemeClr val="bg1"/>
                </a:solidFill>
                <a:latin typeface="Andale Mono"/>
                <a:sym typeface="Montserrat"/>
              </a:rPr>
              <a:t>  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1.2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 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SUMMER</a:t>
            </a:r>
            <a:endParaRPr lang="it-IT" sz="1400">
              <a:solidFill>
                <a:schemeClr val="bg2">
                  <a:lumMod val="10000"/>
                </a:schemeClr>
              </a:solidFill>
              <a:latin typeface="Andale Mono" panose="020B05090000000000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400" b="1">
                <a:solidFill>
                  <a:schemeClr val="bg1"/>
                </a:solidFill>
                <a:latin typeface="Andale Mono"/>
                <a:sym typeface="Montserrat"/>
              </a:rPr>
              <a:t>	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1.2.1 TURN ON THE AIR CONDITIONER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/>
              </a:rPr>
              <a:t>	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	elif(temperature &gt;= des_temperature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	and air_conditioner == False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	and power_permission == True ):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 </a:t>
            </a:r>
            <a:r>
              <a:rPr lang="it-IT" sz="14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self.publish_commands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(current_house.id, 4, 1)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 </a:t>
            </a:r>
            <a:r>
              <a:rPr lang="it-IT" sz="14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current_house.air_conditioner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= True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it-IT" sz="1400">
              <a:solidFill>
                <a:schemeClr val="bg2">
                  <a:lumMod val="10000"/>
                </a:schemeClr>
              </a:solidFill>
              <a:latin typeface="Andale Mono" panose="020B05090000000000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/>
                <a:sym typeface="Montserrat"/>
              </a:rPr>
              <a:t>	  </a:t>
            </a: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1.2.2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 TURN OFF THE AIR CONDITIONER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/>
              </a:rPr>
              <a:t>		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 elif((temperature &lt;des_temperature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 and air_conditioner == True)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 or (air_conditioner == True 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 and power_permission == False)):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    </a:t>
            </a:r>
            <a:r>
              <a:rPr lang="it-IT" sz="14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self.publish_commands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(house.id, 4, 0)</a:t>
            </a:r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	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else: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400" b="1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2</a:t>
            </a:r>
            <a:r>
              <a:rPr lang="en-US" sz="1400" b="1" kern="1200">
                <a:solidFill>
                  <a:schemeClr val="bg1"/>
                </a:solidFill>
                <a:highlight>
                  <a:srgbClr val="42E958"/>
                </a:highlight>
                <a:latin typeface="Andale Mono"/>
                <a:sym typeface="Montserrat"/>
              </a:rPr>
              <a:t>. MODE: HOLIDAY</a:t>
            </a:r>
            <a:endParaRPr lang="it-IT" sz="1400">
              <a:solidFill>
                <a:schemeClr val="bg2">
                  <a:lumMod val="10000"/>
                </a:schemeClr>
              </a:solidFill>
              <a:latin typeface="Andale Mono" panose="020B05090000000000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if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(</a:t>
            </a:r>
            <a:r>
              <a:rPr lang="it-IT" sz="14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sensor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== 1):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it-IT" sz="14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if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(val == 1):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  </a:t>
            </a:r>
            <a:r>
              <a:rPr lang="it-IT" sz="1400" err="1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house.holiday</a:t>
            </a:r>
            <a:r>
              <a:rPr lang="it-IT" sz="1400">
                <a:solidFill>
                  <a:schemeClr val="bg2">
                    <a:lumMod val="10000"/>
                  </a:schemeClr>
                </a:solidFill>
                <a:latin typeface="Andale Mono" panose="020B0509000000000004" pitchFamily="49" charset="0"/>
              </a:rPr>
              <a:t> = False					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6501E3-9A6A-2817-843C-D7AB76B5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b="1" smtClean="0"/>
              <a:t>19</a:t>
            </a:fld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41347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474F7A-C90E-4979-90EB-8783E10DF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0A63098-A039-9174-61B3-ACBB7FCD62FF}"/>
              </a:ext>
            </a:extLst>
          </p:cNvPr>
          <p:cNvSpPr/>
          <p:nvPr/>
        </p:nvSpPr>
        <p:spPr>
          <a:xfrm>
            <a:off x="4584012" y="0"/>
            <a:ext cx="7607988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71DF43-FC66-6424-9584-8A5AB9BE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684" y="384081"/>
            <a:ext cx="6176776" cy="148590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  <a:latin typeface="Montserrat" pitchFamily="2" charset="77"/>
                <a:sym typeface="Montserrat"/>
              </a:rPr>
              <a:t>OUR IDEA:</a:t>
            </a:r>
            <a:endParaRPr lang="it-IT">
              <a:latin typeface="Montserrat" pitchFamily="2" charset="77"/>
            </a:endParaRP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FB77487C-7C4B-C4DB-3316-A6AB8F8C8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19" r="826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9F1C51-9A32-41EF-A4FB-15FDD4142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7971DF-B9ED-1F38-8EA8-5E6AAC118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814" y="1332921"/>
            <a:ext cx="7322383" cy="5582002"/>
          </a:xfrm>
        </p:spPr>
        <p:txBody>
          <a:bodyPr>
            <a:normAutofit/>
          </a:bodyPr>
          <a:lstStyle/>
          <a:p>
            <a:pPr algn="ct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it-IT" sz="2800">
                <a:latin typeface="Montserrat" pitchFamily="2" charset="77"/>
              </a:rPr>
              <a:t>EVERYDAY LIFE</a:t>
            </a:r>
          </a:p>
          <a:p>
            <a:pPr algn="ct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it-IT" sz="2800">
                <a:latin typeface="Montserrat" pitchFamily="2" charset="77"/>
              </a:rPr>
              <a:t>FOR EVERYONE</a:t>
            </a:r>
          </a:p>
          <a:p>
            <a:pPr algn="ct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it-IT" sz="2800">
                <a:latin typeface="Montserrat" pitchFamily="2" charset="77"/>
              </a:rPr>
              <a:t>IN ITALY</a:t>
            </a:r>
          </a:p>
          <a:p>
            <a:pPr marL="0" indent="0" algn="ctr">
              <a:lnSpc>
                <a:spcPct val="200000"/>
              </a:lnSpc>
              <a:buNone/>
            </a:pPr>
            <a:endParaRPr lang="it-IT" sz="2800">
              <a:latin typeface="Montserrat" pitchFamily="2" charset="77"/>
            </a:endParaRPr>
          </a:p>
          <a:p>
            <a:pPr marL="0" indent="0" algn="ctr">
              <a:lnSpc>
                <a:spcPct val="200000"/>
              </a:lnSpc>
              <a:buNone/>
            </a:pPr>
            <a:endParaRPr lang="en-US" sz="2800" cap="all">
              <a:latin typeface="Montserrat" pitchFamily="2" charset="77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800" cap="all">
                <a:latin typeface="Montserrat" pitchFamily="2" charset="77"/>
              </a:rPr>
              <a:t>2 MAIN EVERYDAY PROBLEMS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DE418C-5B13-C8EA-335C-4C4D67E0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z="1600" b="1" smtClean="0"/>
              <a:pPr>
                <a:spcAft>
                  <a:spcPts val="600"/>
                </a:spcAft>
              </a:pPr>
              <a:t>2</a:t>
            </a:fld>
            <a:endParaRPr lang="en-US" sz="1600" b="1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F7164D3-EE22-5266-FF05-17DCEB858DB1}"/>
              </a:ext>
            </a:extLst>
          </p:cNvPr>
          <p:cNvGrpSpPr/>
          <p:nvPr/>
        </p:nvGrpSpPr>
        <p:grpSpPr>
          <a:xfrm>
            <a:off x="7726672" y="4535364"/>
            <a:ext cx="1340801" cy="1240069"/>
            <a:chOff x="7168819" y="603465"/>
            <a:chExt cx="512140" cy="512140"/>
          </a:xfrm>
        </p:grpSpPr>
        <p:sp>
          <p:nvSpPr>
            <p:cNvPr id="8" name="Freccia giù 7">
              <a:extLst>
                <a:ext uri="{FF2B5EF4-FFF2-40B4-BE49-F238E27FC236}">
                  <a16:creationId xmlns:a16="http://schemas.microsoft.com/office/drawing/2014/main" id="{0F3F96D8-4ECA-0F62-47DF-3D88473E61C5}"/>
                </a:ext>
              </a:extLst>
            </p:cNvPr>
            <p:cNvSpPr/>
            <p:nvPr/>
          </p:nvSpPr>
          <p:spPr>
            <a:xfrm>
              <a:off x="7168819" y="603465"/>
              <a:ext cx="512140" cy="51214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ccia giù 4">
              <a:extLst>
                <a:ext uri="{FF2B5EF4-FFF2-40B4-BE49-F238E27FC236}">
                  <a16:creationId xmlns:a16="http://schemas.microsoft.com/office/drawing/2014/main" id="{2C0BA537-CA84-CD23-A003-9B0057D392D2}"/>
                </a:ext>
              </a:extLst>
            </p:cNvPr>
            <p:cNvSpPr txBox="1"/>
            <p:nvPr/>
          </p:nvSpPr>
          <p:spPr>
            <a:xfrm>
              <a:off x="7284051" y="603465"/>
              <a:ext cx="281677" cy="385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5135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8" name="Group 208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7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8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84" name="Rectangle 208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D3879B1-8826-9829-96DE-8B62E33E3C1E}"/>
              </a:ext>
            </a:extLst>
          </p:cNvPr>
          <p:cNvSpPr/>
          <p:nvPr/>
        </p:nvSpPr>
        <p:spPr>
          <a:xfrm>
            <a:off x="0" y="0"/>
            <a:ext cx="12192000" cy="45510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86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88" name="Rectangle 2088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CD2755-EAA4-C9F3-DB2E-42F15506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4"/>
            <a:ext cx="11403816" cy="10900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>
                <a:solidFill>
                  <a:schemeClr val="bg1"/>
                </a:solidFill>
                <a:latin typeface="Montserrat" pitchFamily="2" charset="77"/>
              </a:rPr>
              <a:t>1°: </a:t>
            </a:r>
            <a:r>
              <a:rPr lang="en-US" sz="6000" cap="all">
                <a:solidFill>
                  <a:schemeClr val="bg1"/>
                </a:solidFill>
                <a:latin typeface="Montserrat" pitchFamily="2" charset="77"/>
              </a:rPr>
              <a:t>MONEY</a:t>
            </a:r>
          </a:p>
        </p:txBody>
      </p:sp>
      <p:pic>
        <p:nvPicPr>
          <p:cNvPr id="5" name="Picture 2" descr="Bollette luce, scattano gli aumenti: ecco quanto saliranno a ottobre. LE  GRAFICHE | Sky TG24">
            <a:extLst>
              <a:ext uri="{FF2B5EF4-FFF2-40B4-BE49-F238E27FC236}">
                <a16:creationId xmlns:a16="http://schemas.microsoft.com/office/drawing/2014/main" id="{EF8CC74A-CD3D-1795-A092-6EF1C23B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4867" y="1262146"/>
            <a:ext cx="4775180" cy="29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uce e gas: una bussola per riuscire a risparmiare - ItaliaOggi.it">
            <a:extLst>
              <a:ext uri="{FF2B5EF4-FFF2-40B4-BE49-F238E27FC236}">
                <a16:creationId xmlns:a16="http://schemas.microsoft.com/office/drawing/2014/main" id="{F3D685F5-9292-590B-5497-05A0F23BC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3539" y="474880"/>
            <a:ext cx="4436497" cy="299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0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99A74F-0D70-8B23-F4DC-1F1E1968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4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CBE7C578-9777-4B76-9276-A87368AC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47" name="Freeform 6">
              <a:extLst>
                <a:ext uri="{FF2B5EF4-FFF2-40B4-BE49-F238E27FC236}">
                  <a16:creationId xmlns:a16="http://schemas.microsoft.com/office/drawing/2014/main" id="{D7971694-5F95-4F29-8927-17F2556F5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48" name="Freeform 6">
              <a:extLst>
                <a:ext uri="{FF2B5EF4-FFF2-40B4-BE49-F238E27FC236}">
                  <a16:creationId xmlns:a16="http://schemas.microsoft.com/office/drawing/2014/main" id="{62100FF3-9487-446B-8734-11CFFE7F0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FADB765-2C14-495D-8BE3-1A7AA7AC9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Freeform 6">
            <a:extLst>
              <a:ext uri="{FF2B5EF4-FFF2-40B4-BE49-F238E27FC236}">
                <a16:creationId xmlns:a16="http://schemas.microsoft.com/office/drawing/2014/main" id="{9C38E9F0-4B41-4F70-9275-5AA37DE39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9FE1CD-61B1-5E37-9F8D-5B22FF6B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677" y="1594589"/>
            <a:ext cx="6189173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>
                <a:latin typeface="Montserrat" pitchFamily="2" charset="77"/>
              </a:rPr>
              <a:t>2° </a:t>
            </a:r>
            <a:r>
              <a:rPr lang="en-US" sz="6000" cap="all">
                <a:latin typeface="Montserrat" pitchFamily="2" charset="77"/>
              </a:rPr>
              <a:t>:</a:t>
            </a:r>
            <a:br>
              <a:rPr lang="en-US" sz="6000" cap="all">
                <a:latin typeface="Montserrat" pitchFamily="2" charset="77"/>
              </a:rPr>
            </a:br>
            <a:br>
              <a:rPr lang="en-US" sz="6000" cap="all">
                <a:latin typeface="Montserrat" pitchFamily="2" charset="77"/>
              </a:rPr>
            </a:br>
            <a:r>
              <a:rPr lang="en-US" sz="6000" cap="all">
                <a:latin typeface="Montserrat" pitchFamily="2" charset="77"/>
              </a:rPr>
              <a:t>ENVIRONMENT</a:t>
            </a:r>
          </a:p>
        </p:txBody>
      </p:sp>
      <p:pic>
        <p:nvPicPr>
          <p:cNvPr id="7" name="Picture 10" descr="Inquinamento atmosferico in Italia: quali rischi per la salute?Pacini  Medicina">
            <a:extLst>
              <a:ext uri="{FF2B5EF4-FFF2-40B4-BE49-F238E27FC236}">
                <a16:creationId xmlns:a16="http://schemas.microsoft.com/office/drawing/2014/main" id="{211D38EB-339C-96D4-1688-8B233061F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1488"/>
          <a:stretch/>
        </p:blipFill>
        <p:spPr bwMode="auto">
          <a:xfrm>
            <a:off x="643467" y="746449"/>
            <a:ext cx="3957395" cy="2602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me difendersi dall'inquinamento atmosferico - Energit">
            <a:extLst>
              <a:ext uri="{FF2B5EF4-FFF2-40B4-BE49-F238E27FC236}">
                <a16:creationId xmlns:a16="http://schemas.microsoft.com/office/drawing/2014/main" id="{8F360A1C-FA19-A43F-8F7E-7AA67E3A7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/>
          <a:stretch/>
        </p:blipFill>
        <p:spPr bwMode="auto">
          <a:xfrm>
            <a:off x="643467" y="3509434"/>
            <a:ext cx="3957395" cy="2602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41BE42-F3C8-5F26-D6B0-F75CA7CE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50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6A4284-DEEB-4426-825E-CFA9E57B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3080"/>
          </a:xfrm>
        </p:spPr>
        <p:txBody>
          <a:bodyPr/>
          <a:lstStyle/>
          <a:p>
            <a:r>
              <a:rPr lang="en-US" sz="4400" b="1" kern="1200">
                <a:solidFill>
                  <a:schemeClr val="accent4"/>
                </a:solidFill>
                <a:latin typeface="Montserrat" pitchFamily="2" charset="77"/>
                <a:sym typeface="Montserrat"/>
              </a:rPr>
              <a:t>WHICH ARE OUR </a:t>
            </a:r>
            <a:r>
              <a:rPr lang="en-US" sz="4400" b="1" kern="120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GOALS</a:t>
            </a:r>
            <a:r>
              <a:rPr lang="en-US" sz="4400" b="1" kern="1200">
                <a:solidFill>
                  <a:schemeClr val="tx2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 </a:t>
            </a:r>
            <a:r>
              <a:rPr lang="en-US" sz="4400" b="1" kern="1200">
                <a:solidFill>
                  <a:srgbClr val="41FA40"/>
                </a:solidFill>
                <a:latin typeface="Montserrat" pitchFamily="2" charset="77"/>
                <a:sym typeface="Montserrat"/>
              </a:rPr>
              <a:t>:</a:t>
            </a:r>
            <a:endParaRPr lang="it-IT"/>
          </a:p>
        </p:txBody>
      </p:sp>
      <p:pic>
        <p:nvPicPr>
          <p:cNvPr id="4" name="Google Shape;135;p14">
            <a:extLst>
              <a:ext uri="{FF2B5EF4-FFF2-40B4-BE49-F238E27FC236}">
                <a16:creationId xmlns:a16="http://schemas.microsoft.com/office/drawing/2014/main" id="{7C4739C5-C5F4-5D7F-7BE4-D1FD757EDA1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8376" r="8848"/>
          <a:stretch/>
        </p:blipFill>
        <p:spPr>
          <a:xfrm>
            <a:off x="1037493" y="2882970"/>
            <a:ext cx="3837081" cy="2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6;p14">
            <a:extLst>
              <a:ext uri="{FF2B5EF4-FFF2-40B4-BE49-F238E27FC236}">
                <a16:creationId xmlns:a16="http://schemas.microsoft.com/office/drawing/2014/main" id="{B8B65688-71F1-E1DB-2994-1478C396C657}"/>
              </a:ext>
            </a:extLst>
          </p:cNvPr>
          <p:cNvSpPr/>
          <p:nvPr/>
        </p:nvSpPr>
        <p:spPr>
          <a:xfrm>
            <a:off x="5337089" y="3766737"/>
            <a:ext cx="966600" cy="4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1FA40"/>
              </a:solidFill>
              <a:highlight>
                <a:schemeClr val="accent1"/>
              </a:highlight>
            </a:endParaRPr>
          </a:p>
        </p:txBody>
      </p:sp>
      <p:pic>
        <p:nvPicPr>
          <p:cNvPr id="6" name="Google Shape;137;p14">
            <a:extLst>
              <a:ext uri="{FF2B5EF4-FFF2-40B4-BE49-F238E27FC236}">
                <a16:creationId xmlns:a16="http://schemas.microsoft.com/office/drawing/2014/main" id="{2BB3BEBA-533E-B397-0360-F74DB3AA94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994" t="15156" r="11458" b="9847"/>
          <a:stretch/>
        </p:blipFill>
        <p:spPr>
          <a:xfrm>
            <a:off x="6739158" y="2382961"/>
            <a:ext cx="1668675" cy="1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8;p14">
            <a:extLst>
              <a:ext uri="{FF2B5EF4-FFF2-40B4-BE49-F238E27FC236}">
                <a16:creationId xmlns:a16="http://schemas.microsoft.com/office/drawing/2014/main" id="{202E3D8C-CA14-332D-A893-8DA95D55F3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492" t="9719" r="21398" b="13570"/>
          <a:stretch/>
        </p:blipFill>
        <p:spPr>
          <a:xfrm>
            <a:off x="6911016" y="4187800"/>
            <a:ext cx="2049624" cy="19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3D3B043-C762-C2C5-A525-A4A4CCE5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smtClean="0"/>
              <a:t>5</a:t>
            </a:fld>
            <a:endParaRPr lang="en-US" sz="1600"/>
          </a:p>
        </p:txBody>
      </p:sp>
      <p:sp>
        <p:nvSpPr>
          <p:cNvPr id="9" name="Google Shape;136;p14">
            <a:extLst>
              <a:ext uri="{FF2B5EF4-FFF2-40B4-BE49-F238E27FC236}">
                <a16:creationId xmlns:a16="http://schemas.microsoft.com/office/drawing/2014/main" id="{D7D368CB-626F-0B8C-67CB-D43F8253EA7F}"/>
              </a:ext>
            </a:extLst>
          </p:cNvPr>
          <p:cNvSpPr/>
          <p:nvPr/>
        </p:nvSpPr>
        <p:spPr>
          <a:xfrm>
            <a:off x="8935004" y="3766737"/>
            <a:ext cx="966600" cy="4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1FA40"/>
              </a:solidFill>
              <a:highlight>
                <a:schemeClr val="accent1"/>
              </a:highlight>
            </a:endParaRPr>
          </a:p>
        </p:txBody>
      </p:sp>
      <p:pic>
        <p:nvPicPr>
          <p:cNvPr id="11" name="Picture 2" descr="Bar Pasticceria Smile L'Aquila | L'Aquila">
            <a:extLst>
              <a:ext uri="{FF2B5EF4-FFF2-40B4-BE49-F238E27FC236}">
                <a16:creationId xmlns:a16="http://schemas.microsoft.com/office/drawing/2014/main" id="{AFD080D4-E54C-273E-1721-C049C12C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228" y="3243136"/>
            <a:ext cx="15748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460ECEC-89BE-5EEA-1A1E-610C21D5EDB1}"/>
              </a:ext>
            </a:extLst>
          </p:cNvPr>
          <p:cNvSpPr txBox="1"/>
          <p:nvPr/>
        </p:nvSpPr>
        <p:spPr>
          <a:xfrm>
            <a:off x="9901604" y="2657856"/>
            <a:ext cx="28589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kern="120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ADVANTAGES</a:t>
            </a:r>
            <a:endParaRPr lang="it-IT" sz="2200"/>
          </a:p>
        </p:txBody>
      </p:sp>
    </p:spTree>
    <p:extLst>
      <p:ext uri="{BB962C8B-B14F-4D97-AF65-F5344CB8AC3E}">
        <p14:creationId xmlns:p14="http://schemas.microsoft.com/office/powerpoint/2010/main" val="221863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77D235-C64B-E7B4-F79E-1B9915BA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384" y="1325230"/>
            <a:ext cx="5465905" cy="1081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chemeClr val="accent4"/>
                </a:solidFill>
                <a:latin typeface="Montserrat" pitchFamily="2" charset="77"/>
                <a:sym typeface="Montserrat"/>
              </a:rPr>
              <a:t>DHES </a:t>
            </a:r>
            <a:r>
              <a:rPr lang="en-US" sz="4400" b="1" kern="120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MEANS</a:t>
            </a:r>
            <a:r>
              <a:rPr lang="en-US" b="1" kern="1200">
                <a:solidFill>
                  <a:schemeClr val="tx2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 </a:t>
            </a:r>
            <a:r>
              <a:rPr lang="en-US" b="1" kern="1200">
                <a:solidFill>
                  <a:schemeClr val="tx2"/>
                </a:solidFill>
                <a:latin typeface="Montserrat" pitchFamily="2" charset="77"/>
                <a:sym typeface="Montserrat"/>
              </a:rPr>
              <a:t>:</a:t>
            </a:r>
            <a:endParaRPr lang="en-US" cap="all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Google Shape;145;p15">
            <a:extLst>
              <a:ext uri="{FF2B5EF4-FFF2-40B4-BE49-F238E27FC236}">
                <a16:creationId xmlns:a16="http://schemas.microsoft.com/office/drawing/2014/main" id="{F645BACD-ED82-415F-495A-8354A8C5D99F}"/>
              </a:ext>
            </a:extLst>
          </p:cNvPr>
          <p:cNvPicPr preferRelativeResize="0"/>
          <p:nvPr/>
        </p:nvPicPr>
        <p:blipFill rotWithShape="1">
          <a:blip r:embed="rId2"/>
          <a:srcRect r="-5" b="3057"/>
          <a:stretch/>
        </p:blipFill>
        <p:spPr>
          <a:xfrm>
            <a:off x="8607655" y="2711739"/>
            <a:ext cx="2746373" cy="2662283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252818-3B77-5B8D-7DAE-CE3CA507DB50}"/>
              </a:ext>
            </a:extLst>
          </p:cNvPr>
          <p:cNvSpPr txBox="1"/>
          <p:nvPr/>
        </p:nvSpPr>
        <p:spPr>
          <a:xfrm>
            <a:off x="1821490" y="2609343"/>
            <a:ext cx="6102626" cy="3713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defTabSz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DEFER ENERGY</a:t>
            </a:r>
            <a:r>
              <a:rPr lang="en-US" sz="2800">
                <a:solidFill>
                  <a:schemeClr val="bg1"/>
                </a:solidFill>
                <a:latin typeface="Montserrat" pitchFamily="2" charset="77"/>
                <a:sym typeface="Montserrat"/>
              </a:rPr>
              <a:t>  </a:t>
            </a:r>
            <a:r>
              <a:rPr lang="en-US" sz="2300">
                <a:solidFill>
                  <a:srgbClr val="41FA40"/>
                </a:solidFill>
                <a:latin typeface="Montserrat" pitchFamily="2" charset="77"/>
                <a:sym typeface="Montserrat"/>
              </a:rPr>
              <a:t>thanks to</a:t>
            </a:r>
          </a:p>
          <a:p>
            <a:pPr marL="342900" lvl="0" indent="-342900" defTabSz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>
                <a:solidFill>
                  <a:srgbClr val="41FA40"/>
                </a:solidFill>
                <a:latin typeface="Montserrat" pitchFamily="2" charset="77"/>
                <a:sym typeface="Montserrat"/>
              </a:rPr>
              <a:t>Temperature Control</a:t>
            </a:r>
          </a:p>
          <a:p>
            <a:pPr marL="342900" lvl="0" indent="-342900" defTabSz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>
                <a:solidFill>
                  <a:srgbClr val="41FA40"/>
                </a:solidFill>
                <a:latin typeface="Montserrat" pitchFamily="2" charset="77"/>
                <a:sym typeface="Montserrat"/>
              </a:rPr>
              <a:t>Motion Control</a:t>
            </a:r>
          </a:p>
          <a:p>
            <a:pPr marL="342900" lvl="0" indent="-342900" defTabSz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>
                <a:solidFill>
                  <a:srgbClr val="41FA40"/>
                </a:solidFill>
                <a:latin typeface="Montserrat" pitchFamily="2" charset="77"/>
                <a:sym typeface="Montserrat"/>
              </a:rPr>
              <a:t>Weather Forecast Informations</a:t>
            </a:r>
          </a:p>
          <a:p>
            <a:pPr marL="342900" lvl="0" indent="-342900" defTabSz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300">
                <a:solidFill>
                  <a:srgbClr val="41FA40"/>
                </a:solidFill>
                <a:latin typeface="Montserrat" pitchFamily="2" charset="77"/>
                <a:sym typeface="Montserrat"/>
              </a:rPr>
              <a:t>Light</a:t>
            </a:r>
            <a:r>
              <a:rPr lang="en-US" sz="2300">
                <a:solidFill>
                  <a:srgbClr val="41FA40"/>
                </a:solidFill>
                <a:latin typeface="Montserrat" pitchFamily="2" charset="77"/>
                <a:sym typeface="Montserrat"/>
              </a:rPr>
              <a:t> Control</a:t>
            </a:r>
          </a:p>
          <a:p>
            <a:pPr>
              <a:lnSpc>
                <a:spcPct val="150000"/>
              </a:lnSpc>
            </a:pPr>
            <a:endParaRPr lang="it-IT" sz="230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E4CA562-76AD-A82E-3EF1-285BEF71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smtClean="0"/>
              <a:t>6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8243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CE4EB-5D6D-9A6B-3F03-EF0995967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418" y="698938"/>
            <a:ext cx="7705164" cy="1485900"/>
          </a:xfrm>
        </p:spPr>
        <p:txBody>
          <a:bodyPr>
            <a:normAutofit/>
          </a:bodyPr>
          <a:lstStyle/>
          <a:p>
            <a:r>
              <a:rPr lang="en-US" b="1" kern="1200">
                <a:solidFill>
                  <a:schemeClr val="accent4"/>
                </a:solidFill>
                <a:latin typeface="Montserrat" pitchFamily="2" charset="77"/>
                <a:sym typeface="Montserrat"/>
              </a:rPr>
              <a:t>OUR MAIN </a:t>
            </a:r>
            <a:r>
              <a:rPr lang="en-US" b="1" kern="1200">
                <a:solidFill>
                  <a:schemeClr val="bg1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SENSORS</a:t>
            </a:r>
            <a:r>
              <a:rPr lang="en-US" b="1" kern="1200">
                <a:solidFill>
                  <a:schemeClr val="tx2"/>
                </a:solidFill>
                <a:highlight>
                  <a:srgbClr val="42E958"/>
                </a:highlight>
                <a:latin typeface="Montserrat" pitchFamily="2" charset="77"/>
                <a:sym typeface="Montserrat"/>
              </a:rPr>
              <a:t> </a:t>
            </a:r>
            <a:r>
              <a:rPr lang="en-US" b="1" kern="1200">
                <a:solidFill>
                  <a:srgbClr val="41FA40"/>
                </a:solidFill>
                <a:latin typeface="Montserrat" pitchFamily="2" charset="77"/>
                <a:sym typeface="Montserrat"/>
              </a:rPr>
              <a:t>: </a:t>
            </a:r>
            <a:endParaRPr lang="it-IT">
              <a:latin typeface="Montserrat" pitchFamily="2" charset="77"/>
            </a:endParaRPr>
          </a:p>
        </p:txBody>
      </p:sp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3BC62CA3-8F5D-DA70-6C71-62227876186A}"/>
              </a:ext>
            </a:extLst>
          </p:cNvPr>
          <p:cNvSpPr txBox="1">
            <a:spLocks/>
          </p:cNvSpPr>
          <p:nvPr/>
        </p:nvSpPr>
        <p:spPr>
          <a:xfrm>
            <a:off x="1685925" y="1594945"/>
            <a:ext cx="9612696" cy="45641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it-IT" sz="2300" b="1" i="1">
              <a:solidFill>
                <a:srgbClr val="000000"/>
              </a:solidFill>
              <a:highlight>
                <a:srgbClr val="BDF9A3"/>
              </a:highlight>
              <a:latin typeface="Lora"/>
              <a:ea typeface="Lora"/>
              <a:cs typeface="Lora"/>
              <a:sym typeface="Lora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it-IT" sz="2300" b="1" i="1">
                <a:solidFill>
                  <a:srgbClr val="000000"/>
                </a:solidFill>
                <a:highlight>
                  <a:srgbClr val="BDF9A3"/>
                </a:highlight>
                <a:latin typeface="Lora"/>
                <a:ea typeface="Lora"/>
                <a:cs typeface="Lora"/>
                <a:sym typeface="Lora"/>
              </a:rPr>
              <a:t>Infrared </a:t>
            </a:r>
            <a:r>
              <a:rPr lang="it-IT" sz="2300" i="1">
                <a:solidFill>
                  <a:srgbClr val="000000"/>
                </a:solidFill>
                <a:highlight>
                  <a:srgbClr val="BDF9A3"/>
                </a:highlight>
                <a:latin typeface="Lora"/>
                <a:ea typeface="Lora"/>
                <a:cs typeface="Lora"/>
                <a:sym typeface="Lora"/>
              </a:rPr>
              <a:t>Monitor Sensor</a:t>
            </a:r>
            <a:r>
              <a:rPr lang="en-US" sz="2300" b="1" i="1">
                <a:solidFill>
                  <a:srgbClr val="41FA40"/>
                </a:solidFill>
                <a:latin typeface="+mj-lt"/>
                <a:ea typeface="+mj-ea"/>
                <a:cs typeface="+mj-cs"/>
                <a:sym typeface="Montserrat"/>
              </a:rPr>
              <a:t>		</a:t>
            </a:r>
            <a:r>
              <a:rPr lang="it-IT" sz="2300" b="1" i="1">
                <a:solidFill>
                  <a:srgbClr val="000000"/>
                </a:solidFill>
                <a:highlight>
                  <a:srgbClr val="BDF9A3"/>
                </a:highlight>
                <a:latin typeface="Lora"/>
                <a:ea typeface="Lora"/>
                <a:cs typeface="Lora"/>
                <a:sym typeface="Lora"/>
              </a:rPr>
              <a:t>Temperature </a:t>
            </a:r>
            <a:r>
              <a:rPr lang="it-IT" sz="2300" i="1">
                <a:solidFill>
                  <a:srgbClr val="000000"/>
                </a:solidFill>
                <a:highlight>
                  <a:srgbClr val="BDF9A3"/>
                </a:highlight>
                <a:latin typeface="Lora"/>
                <a:ea typeface="Lora"/>
                <a:cs typeface="Lora"/>
                <a:sym typeface="Lora"/>
              </a:rPr>
              <a:t>&amp; </a:t>
            </a:r>
            <a:r>
              <a:rPr lang="it-IT" sz="2300" b="1" i="1">
                <a:solidFill>
                  <a:srgbClr val="000000"/>
                </a:solidFill>
                <a:highlight>
                  <a:srgbClr val="BDF9A3"/>
                </a:highlight>
                <a:latin typeface="Lora"/>
                <a:ea typeface="Lora"/>
                <a:cs typeface="Lora"/>
                <a:sym typeface="Lora"/>
              </a:rPr>
              <a:t>Humidity </a:t>
            </a:r>
            <a:r>
              <a:rPr lang="it-IT" sz="2300" i="1">
                <a:solidFill>
                  <a:srgbClr val="000000"/>
                </a:solidFill>
                <a:highlight>
                  <a:srgbClr val="BDF9A3"/>
                </a:highlight>
                <a:latin typeface="Lora"/>
                <a:ea typeface="Lora"/>
                <a:cs typeface="Lora"/>
                <a:sym typeface="Lora"/>
              </a:rPr>
              <a:t>Sensor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Franklin Gothic Book" panose="020B0503020102020204" pitchFamily="34" charset="0"/>
              <a:buNone/>
            </a:pPr>
            <a:endParaRPr lang="it-IT" sz="2300" i="1">
              <a:solidFill>
                <a:srgbClr val="000000"/>
              </a:solidFill>
              <a:highlight>
                <a:srgbClr val="BDF9A3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6EB305-2488-61A1-90C3-1D9F174FAD7D}"/>
              </a:ext>
            </a:extLst>
          </p:cNvPr>
          <p:cNvSpPr txBox="1"/>
          <p:nvPr/>
        </p:nvSpPr>
        <p:spPr>
          <a:xfrm>
            <a:off x="7216446" y="4456908"/>
            <a:ext cx="610262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b="1" i="1">
                <a:solidFill>
                  <a:srgbClr val="000000"/>
                </a:solidFill>
                <a:highlight>
                  <a:srgbClr val="BDF9A3"/>
                </a:highlight>
                <a:latin typeface="Lora"/>
                <a:ea typeface="Lora"/>
                <a:cs typeface="Lora"/>
                <a:sym typeface="Lora"/>
              </a:rPr>
              <a:t>Infrared Receiver</a:t>
            </a:r>
            <a:endParaRPr lang="it-IT" sz="2300" i="1">
              <a:solidFill>
                <a:srgbClr val="000000"/>
              </a:solidFill>
              <a:highlight>
                <a:srgbClr val="BDF9A3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4B9A70-2F55-4FC2-3825-CC1C9870C558}"/>
              </a:ext>
            </a:extLst>
          </p:cNvPr>
          <p:cNvSpPr txBox="1"/>
          <p:nvPr/>
        </p:nvSpPr>
        <p:spPr>
          <a:xfrm>
            <a:off x="2766391" y="4386146"/>
            <a:ext cx="368696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b="1" i="1">
                <a:solidFill>
                  <a:srgbClr val="000000"/>
                </a:solidFill>
                <a:highlight>
                  <a:srgbClr val="BDF9A3"/>
                </a:highlight>
                <a:latin typeface="Lora"/>
                <a:ea typeface="Lora"/>
                <a:cs typeface="Lora"/>
                <a:sym typeface="Lora"/>
              </a:rPr>
              <a:t>Photo</a:t>
            </a:r>
            <a:r>
              <a:rPr lang="it-IT" sz="2300" i="1">
                <a:solidFill>
                  <a:srgbClr val="000000"/>
                </a:solidFill>
                <a:highlight>
                  <a:srgbClr val="BDF9A3"/>
                </a:highlight>
                <a:latin typeface="Lora"/>
                <a:ea typeface="Lora"/>
                <a:cs typeface="Lora"/>
                <a:sym typeface="Lora"/>
              </a:rPr>
              <a:t>resistor</a:t>
            </a:r>
          </a:p>
        </p:txBody>
      </p:sp>
      <p:pic>
        <p:nvPicPr>
          <p:cNvPr id="13" name="Google Shape;152;p16">
            <a:extLst>
              <a:ext uri="{FF2B5EF4-FFF2-40B4-BE49-F238E27FC236}">
                <a16:creationId xmlns:a16="http://schemas.microsoft.com/office/drawing/2014/main" id="{5D0F2C8A-8DA9-03B3-49C6-8BDFEC5AB1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45" t="14559" r="13174" b="18590"/>
          <a:stretch/>
        </p:blipFill>
        <p:spPr>
          <a:xfrm>
            <a:off x="2835276" y="2711197"/>
            <a:ext cx="1537027" cy="128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5;p16">
            <a:extLst>
              <a:ext uri="{FF2B5EF4-FFF2-40B4-BE49-F238E27FC236}">
                <a16:creationId xmlns:a16="http://schemas.microsoft.com/office/drawing/2014/main" id="{C39090A3-89C7-984C-4573-9A361DD32D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5" t="14994" r="12873"/>
          <a:stretch/>
        </p:blipFill>
        <p:spPr>
          <a:xfrm>
            <a:off x="2835276" y="4863279"/>
            <a:ext cx="1057175" cy="10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3;p16">
            <a:extLst>
              <a:ext uri="{FF2B5EF4-FFF2-40B4-BE49-F238E27FC236}">
                <a16:creationId xmlns:a16="http://schemas.microsoft.com/office/drawing/2014/main" id="{97F42F0E-D03C-51A6-4EFA-067D601036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449" b="21777"/>
          <a:stretch/>
        </p:blipFill>
        <p:spPr>
          <a:xfrm>
            <a:off x="7840319" y="2766674"/>
            <a:ext cx="1317667" cy="117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6;p16">
            <a:extLst>
              <a:ext uri="{FF2B5EF4-FFF2-40B4-BE49-F238E27FC236}">
                <a16:creationId xmlns:a16="http://schemas.microsoft.com/office/drawing/2014/main" id="{A04E858A-447E-B9B5-0098-56116CB2EBE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49" t="12450" r="-3450" b="11073"/>
          <a:stretch/>
        </p:blipFill>
        <p:spPr>
          <a:xfrm>
            <a:off x="7596363" y="4929041"/>
            <a:ext cx="1406375" cy="101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358BCC-FF81-F90D-9BF8-D1834721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smtClean="0"/>
              <a:t>7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3501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26B962-D8D7-202C-5067-ACB68157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2610" y="394441"/>
            <a:ext cx="5696130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000" b="1" kern="1200">
                <a:solidFill>
                  <a:schemeClr val="bg1"/>
                </a:solidFill>
                <a:latin typeface="Montserrat" pitchFamily="2" charset="77"/>
                <a:sym typeface="Montserrat"/>
              </a:rPr>
              <a:t>OTHER</a:t>
            </a:r>
            <a:br>
              <a:rPr lang="en-US" sz="5000" b="1" kern="1200">
                <a:solidFill>
                  <a:schemeClr val="bg1"/>
                </a:solidFill>
                <a:latin typeface="Montserrat" pitchFamily="2" charset="77"/>
                <a:sym typeface="Montserrat"/>
              </a:rPr>
            </a:br>
            <a:br>
              <a:rPr lang="en-US" sz="5000" b="1" kern="1200">
                <a:solidFill>
                  <a:schemeClr val="bg1"/>
                </a:solidFill>
                <a:latin typeface="Montserrat" pitchFamily="2" charset="77"/>
                <a:sym typeface="Montserrat"/>
              </a:rPr>
            </a:br>
            <a:r>
              <a:rPr lang="en-US" sz="5000" b="1" kern="1200">
                <a:solidFill>
                  <a:schemeClr val="bg1"/>
                </a:solidFill>
                <a:latin typeface="Montserrat" pitchFamily="2" charset="77"/>
                <a:sym typeface="Montserrat"/>
              </a:rPr>
              <a:t>COMPONENTS : </a:t>
            </a:r>
            <a:endParaRPr lang="it-IT" sz="50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CF305A-E114-568C-B12F-81C98E164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89686"/>
            <a:ext cx="6096001" cy="6066430"/>
          </a:xfrm>
        </p:spPr>
        <p:txBody>
          <a:bodyPr numCol="2" anchor="ctr">
            <a:normAutofit/>
          </a:bodyPr>
          <a:lstStyle/>
          <a:p>
            <a:r>
              <a:rPr lang="it-IT" sz="1800" b="1" i="1">
                <a:solidFill>
                  <a:schemeClr val="bg2">
                    <a:lumMod val="10000"/>
                  </a:schemeClr>
                </a:solidFill>
                <a:latin typeface="Lora"/>
                <a:ea typeface="Lora"/>
                <a:cs typeface="Lora"/>
                <a:sym typeface="Lora"/>
              </a:rPr>
              <a:t>Servo Sweep      </a:t>
            </a: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r>
              <a:rPr lang="it-IT" sz="1800" b="1" i="1">
                <a:solidFill>
                  <a:schemeClr val="bg2">
                    <a:lumMod val="10000"/>
                  </a:schemeClr>
                </a:solidFill>
                <a:latin typeface="Lora"/>
                <a:ea typeface="Lora"/>
                <a:cs typeface="Lora"/>
                <a:sym typeface="Lora"/>
              </a:rPr>
              <a:t> Leds </a:t>
            </a: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0" indent="0">
              <a:buNone/>
            </a:pPr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r>
              <a:rPr lang="it" sz="1800" b="1" i="1">
                <a:solidFill>
                  <a:schemeClr val="bg2">
                    <a:lumMod val="10000"/>
                  </a:schemeClr>
                </a:solidFill>
                <a:latin typeface="Lora"/>
                <a:ea typeface="Lora"/>
                <a:cs typeface="Lora"/>
                <a:sym typeface="Lora"/>
              </a:rPr>
              <a:t>LCD </a:t>
            </a:r>
          </a:p>
          <a:p>
            <a:pPr marL="0" indent="0">
              <a:buNone/>
            </a:pPr>
            <a:endParaRPr lang="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0" indent="0">
              <a:buNone/>
            </a:pPr>
            <a:endParaRPr lang="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0" indent="0">
              <a:buNone/>
            </a:pPr>
            <a:endParaRPr lang="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0" indent="0">
              <a:buNone/>
            </a:pPr>
            <a:endParaRPr lang="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0" indent="0">
              <a:buNone/>
            </a:pPr>
            <a:endParaRPr lang="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0" indent="0">
              <a:buNone/>
            </a:pPr>
            <a:endParaRPr lang="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0" indent="0">
              <a:buNone/>
            </a:pPr>
            <a:endParaRPr lang="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r>
              <a:rPr lang="it" sz="1800" b="1" i="1">
                <a:solidFill>
                  <a:schemeClr val="bg2">
                    <a:lumMod val="10000"/>
                  </a:schemeClr>
                </a:solidFill>
                <a:latin typeface="Lora"/>
                <a:ea typeface="Lora"/>
                <a:cs typeface="Lora"/>
                <a:sym typeface="Lora"/>
              </a:rPr>
              <a:t>Remote Controller</a:t>
            </a:r>
            <a:endParaRPr lang="it-IT" sz="1800" b="1" i="1">
              <a:solidFill>
                <a:schemeClr val="bg2">
                  <a:lumMod val="10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0" indent="0">
              <a:buNone/>
            </a:pPr>
            <a:r>
              <a:rPr lang="it-IT" sz="1800" b="1" i="1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4" name="Google Shape;164;p17">
            <a:extLst>
              <a:ext uri="{FF2B5EF4-FFF2-40B4-BE49-F238E27FC236}">
                <a16:creationId xmlns:a16="http://schemas.microsoft.com/office/drawing/2014/main" id="{5614931C-AD1D-D23D-49D1-BDE6686C53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08" t="12324" r="17630" b="1184"/>
          <a:stretch/>
        </p:blipFill>
        <p:spPr>
          <a:xfrm>
            <a:off x="6374672" y="1119352"/>
            <a:ext cx="1522388" cy="13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5;p17">
            <a:extLst>
              <a:ext uri="{FF2B5EF4-FFF2-40B4-BE49-F238E27FC236}">
                <a16:creationId xmlns:a16="http://schemas.microsoft.com/office/drawing/2014/main" id="{5DF8AC77-0D57-76F4-F358-374501AED0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3393" t="61163" r="8083" b="-1139"/>
          <a:stretch/>
        </p:blipFill>
        <p:spPr>
          <a:xfrm>
            <a:off x="9472736" y="1252365"/>
            <a:ext cx="2404576" cy="11143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0C1630A-0E1B-E3D6-845D-23B008E4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z="1600" smtClean="0"/>
              <a:t>8</a:t>
            </a:fld>
            <a:endParaRPr lang="en-US" sz="1600"/>
          </a:p>
        </p:txBody>
      </p:sp>
      <p:pic>
        <p:nvPicPr>
          <p:cNvPr id="9" name="Google Shape;186;p20">
            <a:extLst>
              <a:ext uri="{FF2B5EF4-FFF2-40B4-BE49-F238E27FC236}">
                <a16:creationId xmlns:a16="http://schemas.microsoft.com/office/drawing/2014/main" id="{CF48573E-A2CD-2EA7-D4F7-72AAC88B54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2736" y="4134311"/>
            <a:ext cx="1013400" cy="20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ED, 5 mm, cablato, rosso, 5 mcd, 60° KINGBRIGHT L-53LID">
            <a:extLst>
              <a:ext uri="{FF2B5EF4-FFF2-40B4-BE49-F238E27FC236}">
                <a16:creationId xmlns:a16="http://schemas.microsoft.com/office/drawing/2014/main" id="{F69A170F-4D32-9020-2D9F-825070FBA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559" y="4315466"/>
            <a:ext cx="1670613" cy="167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472344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Personalizzati 1">
      <a:dk1>
        <a:srgbClr val="4ED547"/>
      </a:dk1>
      <a:lt1>
        <a:srgbClr val="FFFFFF"/>
      </a:lt1>
      <a:dk2>
        <a:srgbClr val="47D53F"/>
      </a:dk2>
      <a:lt2>
        <a:srgbClr val="FFF9EC"/>
      </a:lt2>
      <a:accent1>
        <a:srgbClr val="1DC135"/>
      </a:accent1>
      <a:accent2>
        <a:srgbClr val="36D51B"/>
      </a:accent2>
      <a:accent3>
        <a:srgbClr val="F9FFF8"/>
      </a:accent3>
      <a:accent4>
        <a:srgbClr val="1BD83B"/>
      </a:accent4>
      <a:accent5>
        <a:srgbClr val="4AB5C4"/>
      </a:accent5>
      <a:accent6>
        <a:srgbClr val="0989B1"/>
      </a:accent6>
      <a:hlink>
        <a:srgbClr val="0AD912"/>
      </a:hlink>
      <a:folHlink>
        <a:srgbClr val="E7FCFF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{B520112D-F594-D441-B22D-480F463D4CD1}tf10001072</Template>
  <TotalTime>0</TotalTime>
  <Words>754</Words>
  <Application>Microsoft Macintosh PowerPoint</Application>
  <PresentationFormat>Widescreen</PresentationFormat>
  <Paragraphs>170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Andale Mono</vt:lpstr>
      <vt:lpstr>Arial</vt:lpstr>
      <vt:lpstr>Calibri</vt:lpstr>
      <vt:lpstr>Franklin Gothic Book</vt:lpstr>
      <vt:lpstr>Lora</vt:lpstr>
      <vt:lpstr>Montserrat</vt:lpstr>
      <vt:lpstr>Ritaglio</vt:lpstr>
      <vt:lpstr> DHES</vt:lpstr>
      <vt:lpstr>INDEX</vt:lpstr>
      <vt:lpstr>OUR IDEA:</vt:lpstr>
      <vt:lpstr>1°: MONEY</vt:lpstr>
      <vt:lpstr>2° :  ENVIRONMENT</vt:lpstr>
      <vt:lpstr>WHICH ARE OUR GOALS :</vt:lpstr>
      <vt:lpstr>DHES MEANS :</vt:lpstr>
      <vt:lpstr>OUR MAIN SENSORS : </vt:lpstr>
      <vt:lpstr>OTHER  COMPONENTS : </vt:lpstr>
      <vt:lpstr>IN WHICH WAY are TEMPERATURE, PRESENCE, LIGHTS and WINDOWS CONTROLLED ?</vt:lpstr>
      <vt:lpstr>1) automatically by the appropriate SENSORS:</vt:lpstr>
      <vt:lpstr>2)  by REMOTE CONTROLLER:</vt:lpstr>
      <vt:lpstr>3)  by Telegram Application with  BOT CONTROLLER </vt:lpstr>
      <vt:lpstr>4) WEB INTERFACE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More specifically….</vt:lpstr>
      <vt:lpstr>More specifically….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DHES</dc:title>
  <dc:creator>GIULIA CASARINI BUZZI</dc:creator>
  <cp:lastModifiedBy>GIULIA CASARINI BUZZI</cp:lastModifiedBy>
  <cp:revision>1</cp:revision>
  <dcterms:created xsi:type="dcterms:W3CDTF">2023-03-03T21:25:42Z</dcterms:created>
  <dcterms:modified xsi:type="dcterms:W3CDTF">2023-03-09T08:40:58Z</dcterms:modified>
</cp:coreProperties>
</file>